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handoutMasterIdLst>
    <p:handoutMasterId r:id="rId64"/>
  </p:handoutMasterIdLst>
  <p:sldIdLst>
    <p:sldId id="291" r:id="rId3"/>
    <p:sldId id="404" r:id="rId4"/>
    <p:sldId id="405" r:id="rId5"/>
    <p:sldId id="470" r:id="rId6"/>
    <p:sldId id="471"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 id="496" r:id="rId32"/>
    <p:sldId id="497" r:id="rId33"/>
    <p:sldId id="498" r:id="rId34"/>
    <p:sldId id="499" r:id="rId35"/>
    <p:sldId id="500" r:id="rId36"/>
    <p:sldId id="501" r:id="rId37"/>
    <p:sldId id="502" r:id="rId38"/>
    <p:sldId id="309" r:id="rId39"/>
    <p:sldId id="503" r:id="rId40"/>
    <p:sldId id="504" r:id="rId41"/>
    <p:sldId id="505" r:id="rId42"/>
    <p:sldId id="506" r:id="rId43"/>
    <p:sldId id="507" r:id="rId44"/>
    <p:sldId id="509" r:id="rId45"/>
    <p:sldId id="508" r:id="rId46"/>
    <p:sldId id="510" r:id="rId47"/>
    <p:sldId id="512" r:id="rId48"/>
    <p:sldId id="513" r:id="rId49"/>
    <p:sldId id="514" r:id="rId50"/>
    <p:sldId id="515" r:id="rId51"/>
    <p:sldId id="516" r:id="rId52"/>
    <p:sldId id="517" r:id="rId53"/>
    <p:sldId id="518" r:id="rId54"/>
    <p:sldId id="519" r:id="rId55"/>
    <p:sldId id="520" r:id="rId56"/>
    <p:sldId id="521" r:id="rId57"/>
    <p:sldId id="522" r:id="rId58"/>
    <p:sldId id="523" r:id="rId59"/>
    <p:sldId id="525" r:id="rId60"/>
    <p:sldId id="527" r:id="rId61"/>
    <p:sldId id="263"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2B9AFA38-9404-46DD-8651-EF50335BF673}">
          <p14:sldIdLst>
            <p14:sldId id="291"/>
          </p14:sldIdLst>
        </p14:section>
        <p14:section name="目录" id="{754CFFA2-609E-49E8-99A2-B7F10C336568}">
          <p14:sldIdLst/>
        </p14:section>
        <p14:section name="章节过渡页" id="{6CCE81C8-830C-4030-8E05-5AA025298728}">
          <p14:sldIdLst/>
        </p14:section>
        <p14:section name="内容页" id="{ADEF109D-0A72-49B9-8F26-9A1C6CDAF4AB}">
          <p14:sldIdLst>
            <p14:sldId id="471"/>
            <p14:sldId id="473"/>
            <p14:sldId id="475"/>
            <p14:sldId id="476"/>
            <p14:sldId id="478"/>
            <p14:sldId id="404"/>
            <p14:sldId id="470"/>
            <p14:sldId id="472"/>
            <p14:sldId id="474"/>
            <p14:sldId id="477"/>
            <p14:sldId id="479"/>
            <p14:sldId id="481"/>
            <p14:sldId id="482"/>
            <p14:sldId id="484"/>
            <p14:sldId id="486"/>
            <p14:sldId id="487"/>
            <p14:sldId id="480"/>
            <p14:sldId id="405"/>
            <p14:sldId id="485"/>
            <p14:sldId id="488"/>
            <p14:sldId id="489"/>
            <p14:sldId id="490"/>
            <p14:sldId id="491"/>
            <p14:sldId id="492"/>
            <p14:sldId id="493"/>
            <p14:sldId id="494"/>
            <p14:sldId id="495"/>
            <p14:sldId id="496"/>
            <p14:sldId id="497"/>
            <p14:sldId id="498"/>
            <p14:sldId id="499"/>
            <p14:sldId id="500"/>
            <p14:sldId id="502"/>
            <p14:sldId id="501"/>
            <p14:sldId id="504"/>
            <p14:sldId id="505"/>
            <p14:sldId id="506"/>
            <p14:sldId id="309"/>
            <p14:sldId id="503"/>
            <p14:sldId id="507"/>
            <p14:sldId id="508"/>
            <p14:sldId id="510"/>
            <p14:sldId id="512"/>
            <p14:sldId id="514"/>
            <p14:sldId id="515"/>
            <p14:sldId id="509"/>
            <p14:sldId id="513"/>
            <p14:sldId id="516"/>
            <p14:sldId id="517"/>
            <p14:sldId id="519"/>
            <p14:sldId id="520"/>
            <p14:sldId id="518"/>
            <p14:sldId id="522"/>
            <p14:sldId id="523"/>
            <p14:sldId id="521"/>
            <p14:sldId id="525"/>
            <p14:sldId id="527"/>
            <p14:sldId id="483"/>
          </p14:sldIdLst>
        </p14:section>
        <p14:section name="结束页" id="{5B21E3A4-4190-4B49-84F3-E1C8EC7DA431}">
          <p14:sldIdLst>
            <p14:sldId id="263"/>
          </p14:sldIdLst>
        </p14:section>
        <p14:section name="说明" id="{CB9865DF-A552-4D07-AA09-473C526A3B4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A88D3"/>
    <a:srgbClr val="244FA0"/>
    <a:srgbClr val="019DE6"/>
    <a:srgbClr val="ACBAD1"/>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howGuides="1">
      <p:cViewPr varScale="1">
        <p:scale>
          <a:sx n="124" d="100"/>
          <a:sy n="124" d="100"/>
        </p:scale>
        <p:origin x="640" y="168"/>
      </p:cViewPr>
      <p:guideLst>
        <p:guide orient="horz" pos="2132"/>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1819"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notesMaster" Target="notesMasters/notesMaster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6FAA3C-C0E0-4D4B-9CC4-15295DFEF53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44E9A4-CAE6-4656-A415-5E6DB8BAA99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166E-1E00-4D2A-ACBE-1715A7DDC6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805DD-1C5A-44BE-B861-D8F817A8137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
        <p:nvSpPr>
          <p:cNvPr id="27" name="流程图: 资料带 26"/>
          <p:cNvSpPr/>
          <p:nvPr userDrawn="1"/>
        </p:nvSpPr>
        <p:spPr>
          <a:xfrm>
            <a:off x="-1202" y="44710"/>
            <a:ext cx="12204175" cy="3601739"/>
          </a:xfrm>
          <a:custGeom>
            <a:avLst/>
            <a:gdLst>
              <a:gd name="connsiteX0" fmla="*/ 0 w 10000"/>
              <a:gd name="connsiteY0" fmla="*/ 1000 h 10000"/>
              <a:gd name="connsiteX1" fmla="*/ 2500 w 10000"/>
              <a:gd name="connsiteY1" fmla="*/ 2000 h 10000"/>
              <a:gd name="connsiteX2" fmla="*/ 5000 w 10000"/>
              <a:gd name="connsiteY2" fmla="*/ 1000 h 10000"/>
              <a:gd name="connsiteX3" fmla="*/ 7500 w 10000"/>
              <a:gd name="connsiteY3" fmla="*/ 0 h 10000"/>
              <a:gd name="connsiteX4" fmla="*/ 10000 w 10000"/>
              <a:gd name="connsiteY4" fmla="*/ 1000 h 10000"/>
              <a:gd name="connsiteX5" fmla="*/ 10000 w 10000"/>
              <a:gd name="connsiteY5" fmla="*/ 9000 h 10000"/>
              <a:gd name="connsiteX6" fmla="*/ 7500 w 10000"/>
              <a:gd name="connsiteY6" fmla="*/ 8000 h 10000"/>
              <a:gd name="connsiteX7" fmla="*/ 5000 w 10000"/>
              <a:gd name="connsiteY7" fmla="*/ 9000 h 10000"/>
              <a:gd name="connsiteX8" fmla="*/ 2500 w 10000"/>
              <a:gd name="connsiteY8" fmla="*/ 10000 h 10000"/>
              <a:gd name="connsiteX9" fmla="*/ 0 w 10000"/>
              <a:gd name="connsiteY9" fmla="*/ 9000 h 10000"/>
              <a:gd name="connsiteX10" fmla="*/ 0 w 10000"/>
              <a:gd name="connsiteY10" fmla="*/ 1000 h 10000"/>
              <a:gd name="connsiteX0-1" fmla="*/ 0 w 10000"/>
              <a:gd name="connsiteY0-2" fmla="*/ 1000 h 10000"/>
              <a:gd name="connsiteX1-3" fmla="*/ 2500 w 10000"/>
              <a:gd name="connsiteY1-4" fmla="*/ 2000 h 10000"/>
              <a:gd name="connsiteX2-5" fmla="*/ 5000 w 10000"/>
              <a:gd name="connsiteY2-6" fmla="*/ 1000 h 10000"/>
              <a:gd name="connsiteX3-7" fmla="*/ 7500 w 10000"/>
              <a:gd name="connsiteY3-8" fmla="*/ 0 h 10000"/>
              <a:gd name="connsiteX4-9" fmla="*/ 10000 w 10000"/>
              <a:gd name="connsiteY4-10" fmla="*/ 1000 h 10000"/>
              <a:gd name="connsiteX5-11" fmla="*/ 10000 w 10000"/>
              <a:gd name="connsiteY5-12" fmla="*/ 9000 h 10000"/>
              <a:gd name="connsiteX6-13" fmla="*/ 7500 w 10000"/>
              <a:gd name="connsiteY6-14" fmla="*/ 8000 h 10000"/>
              <a:gd name="connsiteX7-15" fmla="*/ 5000 w 10000"/>
              <a:gd name="connsiteY7-16" fmla="*/ 9000 h 10000"/>
              <a:gd name="connsiteX8-17" fmla="*/ 2500 w 10000"/>
              <a:gd name="connsiteY8-18" fmla="*/ 10000 h 10000"/>
              <a:gd name="connsiteX9-19" fmla="*/ 0 w 10000"/>
              <a:gd name="connsiteY9-20" fmla="*/ 9000 h 10000"/>
              <a:gd name="connsiteX10-21" fmla="*/ 0 w 10000"/>
              <a:gd name="connsiteY10-22" fmla="*/ 1000 h 10000"/>
              <a:gd name="connsiteX0-23" fmla="*/ 0 w 10000"/>
              <a:gd name="connsiteY0-24" fmla="*/ 1000 h 10000"/>
              <a:gd name="connsiteX1-25" fmla="*/ 2500 w 10000"/>
              <a:gd name="connsiteY1-26" fmla="*/ 2000 h 10000"/>
              <a:gd name="connsiteX2-27" fmla="*/ 5000 w 10000"/>
              <a:gd name="connsiteY2-28" fmla="*/ 1000 h 10000"/>
              <a:gd name="connsiteX3-29" fmla="*/ 7500 w 10000"/>
              <a:gd name="connsiteY3-30" fmla="*/ 0 h 10000"/>
              <a:gd name="connsiteX4-31" fmla="*/ 10000 w 10000"/>
              <a:gd name="connsiteY4-32" fmla="*/ 1000 h 10000"/>
              <a:gd name="connsiteX5-33" fmla="*/ 10000 w 10000"/>
              <a:gd name="connsiteY5-34" fmla="*/ 9000 h 10000"/>
              <a:gd name="connsiteX6-35" fmla="*/ 7500 w 10000"/>
              <a:gd name="connsiteY6-36" fmla="*/ 8000 h 10000"/>
              <a:gd name="connsiteX7-37" fmla="*/ 5000 w 10000"/>
              <a:gd name="connsiteY7-38" fmla="*/ 9000 h 10000"/>
              <a:gd name="connsiteX8-39" fmla="*/ 2500 w 10000"/>
              <a:gd name="connsiteY8-40" fmla="*/ 10000 h 10000"/>
              <a:gd name="connsiteX9-41" fmla="*/ 0 w 10000"/>
              <a:gd name="connsiteY9-42" fmla="*/ 9000 h 10000"/>
              <a:gd name="connsiteX10-43" fmla="*/ 0 w 10000"/>
              <a:gd name="connsiteY10-44" fmla="*/ 1000 h 10000"/>
              <a:gd name="connsiteX0-45" fmla="*/ 0 w 10000"/>
              <a:gd name="connsiteY0-46" fmla="*/ 1000 h 10000"/>
              <a:gd name="connsiteX1-47" fmla="*/ 2500 w 10000"/>
              <a:gd name="connsiteY1-48" fmla="*/ 2000 h 10000"/>
              <a:gd name="connsiteX2-49" fmla="*/ 5000 w 10000"/>
              <a:gd name="connsiteY2-50" fmla="*/ 1000 h 10000"/>
              <a:gd name="connsiteX3-51" fmla="*/ 7500 w 10000"/>
              <a:gd name="connsiteY3-52" fmla="*/ 0 h 10000"/>
              <a:gd name="connsiteX4-53" fmla="*/ 10000 w 10000"/>
              <a:gd name="connsiteY4-54" fmla="*/ 1000 h 10000"/>
              <a:gd name="connsiteX5-55" fmla="*/ 10000 w 10000"/>
              <a:gd name="connsiteY5-56" fmla="*/ 9000 h 10000"/>
              <a:gd name="connsiteX6-57" fmla="*/ 7500 w 10000"/>
              <a:gd name="connsiteY6-58" fmla="*/ 8000 h 10000"/>
              <a:gd name="connsiteX7-59" fmla="*/ 5000 w 10000"/>
              <a:gd name="connsiteY7-60" fmla="*/ 9000 h 10000"/>
              <a:gd name="connsiteX8-61" fmla="*/ 2500 w 10000"/>
              <a:gd name="connsiteY8-62" fmla="*/ 10000 h 10000"/>
              <a:gd name="connsiteX9-63" fmla="*/ 0 w 10000"/>
              <a:gd name="connsiteY9-64" fmla="*/ 9000 h 10000"/>
              <a:gd name="connsiteX10-65" fmla="*/ 0 w 10000"/>
              <a:gd name="connsiteY10-66" fmla="*/ 1000 h 10000"/>
              <a:gd name="connsiteX0-67" fmla="*/ 0 w 10000"/>
              <a:gd name="connsiteY0-68" fmla="*/ 1000 h 9631"/>
              <a:gd name="connsiteX1-69" fmla="*/ 2500 w 10000"/>
              <a:gd name="connsiteY1-70" fmla="*/ 2000 h 9631"/>
              <a:gd name="connsiteX2-71" fmla="*/ 5000 w 10000"/>
              <a:gd name="connsiteY2-72" fmla="*/ 1000 h 9631"/>
              <a:gd name="connsiteX3-73" fmla="*/ 7500 w 10000"/>
              <a:gd name="connsiteY3-74" fmla="*/ 0 h 9631"/>
              <a:gd name="connsiteX4-75" fmla="*/ 10000 w 10000"/>
              <a:gd name="connsiteY4-76" fmla="*/ 1000 h 9631"/>
              <a:gd name="connsiteX5-77" fmla="*/ 10000 w 10000"/>
              <a:gd name="connsiteY5-78" fmla="*/ 9000 h 9631"/>
              <a:gd name="connsiteX6-79" fmla="*/ 7500 w 10000"/>
              <a:gd name="connsiteY6-80" fmla="*/ 8000 h 9631"/>
              <a:gd name="connsiteX7-81" fmla="*/ 5000 w 10000"/>
              <a:gd name="connsiteY7-82" fmla="*/ 9000 h 9631"/>
              <a:gd name="connsiteX8-83" fmla="*/ 0 w 10000"/>
              <a:gd name="connsiteY8-84" fmla="*/ 9000 h 9631"/>
              <a:gd name="connsiteX9-85" fmla="*/ 0 w 10000"/>
              <a:gd name="connsiteY9-86" fmla="*/ 1000 h 9631"/>
              <a:gd name="connsiteX0-87" fmla="*/ 0 w 10000"/>
              <a:gd name="connsiteY0-88" fmla="*/ 1038 h 9703"/>
              <a:gd name="connsiteX1-89" fmla="*/ 2500 w 10000"/>
              <a:gd name="connsiteY1-90" fmla="*/ 2077 h 9703"/>
              <a:gd name="connsiteX2-91" fmla="*/ 5000 w 10000"/>
              <a:gd name="connsiteY2-92" fmla="*/ 1038 h 9703"/>
              <a:gd name="connsiteX3-93" fmla="*/ 7500 w 10000"/>
              <a:gd name="connsiteY3-94" fmla="*/ 0 h 9703"/>
              <a:gd name="connsiteX4-95" fmla="*/ 10000 w 10000"/>
              <a:gd name="connsiteY4-96" fmla="*/ 1038 h 9703"/>
              <a:gd name="connsiteX5-97" fmla="*/ 10000 w 10000"/>
              <a:gd name="connsiteY5-98" fmla="*/ 9345 h 9703"/>
              <a:gd name="connsiteX6-99" fmla="*/ 7500 w 10000"/>
              <a:gd name="connsiteY6-100" fmla="*/ 8307 h 9703"/>
              <a:gd name="connsiteX7-101" fmla="*/ 0 w 10000"/>
              <a:gd name="connsiteY7-102" fmla="*/ 9345 h 9703"/>
              <a:gd name="connsiteX8-103" fmla="*/ 0 w 10000"/>
              <a:gd name="connsiteY8-104" fmla="*/ 1038 h 9703"/>
              <a:gd name="connsiteX0-105" fmla="*/ 0 w 10000"/>
              <a:gd name="connsiteY0-106" fmla="*/ 1070 h 10701"/>
              <a:gd name="connsiteX1-107" fmla="*/ 2500 w 10000"/>
              <a:gd name="connsiteY1-108" fmla="*/ 2141 h 10701"/>
              <a:gd name="connsiteX2-109" fmla="*/ 5000 w 10000"/>
              <a:gd name="connsiteY2-110" fmla="*/ 1070 h 10701"/>
              <a:gd name="connsiteX3-111" fmla="*/ 7500 w 10000"/>
              <a:gd name="connsiteY3-112" fmla="*/ 0 h 10701"/>
              <a:gd name="connsiteX4-113" fmla="*/ 10000 w 10000"/>
              <a:gd name="connsiteY4-114" fmla="*/ 1070 h 10701"/>
              <a:gd name="connsiteX5-115" fmla="*/ 10000 w 10000"/>
              <a:gd name="connsiteY5-116" fmla="*/ 9631 h 10701"/>
              <a:gd name="connsiteX6-117" fmla="*/ 0 w 10000"/>
              <a:gd name="connsiteY6-118" fmla="*/ 9631 h 10701"/>
              <a:gd name="connsiteX7-119" fmla="*/ 0 w 10000"/>
              <a:gd name="connsiteY7-120" fmla="*/ 1070 h 10701"/>
              <a:gd name="connsiteX0-121" fmla="*/ 0 w 10000"/>
              <a:gd name="connsiteY0-122" fmla="*/ 1070 h 11003"/>
              <a:gd name="connsiteX1-123" fmla="*/ 2500 w 10000"/>
              <a:gd name="connsiteY1-124" fmla="*/ 2141 h 11003"/>
              <a:gd name="connsiteX2-125" fmla="*/ 5000 w 10000"/>
              <a:gd name="connsiteY2-126" fmla="*/ 1070 h 11003"/>
              <a:gd name="connsiteX3-127" fmla="*/ 7500 w 10000"/>
              <a:gd name="connsiteY3-128" fmla="*/ 0 h 11003"/>
              <a:gd name="connsiteX4-129" fmla="*/ 10000 w 10000"/>
              <a:gd name="connsiteY4-130" fmla="*/ 1070 h 11003"/>
              <a:gd name="connsiteX5-131" fmla="*/ 10000 w 10000"/>
              <a:gd name="connsiteY5-132" fmla="*/ 9631 h 11003"/>
              <a:gd name="connsiteX6-133" fmla="*/ 0 w 10000"/>
              <a:gd name="connsiteY6-134" fmla="*/ 9631 h 11003"/>
              <a:gd name="connsiteX7-135" fmla="*/ 0 w 10000"/>
              <a:gd name="connsiteY7-136" fmla="*/ 1070 h 11003"/>
              <a:gd name="connsiteX0-137" fmla="*/ 0 w 10000"/>
              <a:gd name="connsiteY0-138" fmla="*/ 1070 h 10260"/>
              <a:gd name="connsiteX1-139" fmla="*/ 2500 w 10000"/>
              <a:gd name="connsiteY1-140" fmla="*/ 2141 h 10260"/>
              <a:gd name="connsiteX2-141" fmla="*/ 5000 w 10000"/>
              <a:gd name="connsiteY2-142" fmla="*/ 1070 h 10260"/>
              <a:gd name="connsiteX3-143" fmla="*/ 7500 w 10000"/>
              <a:gd name="connsiteY3-144" fmla="*/ 0 h 10260"/>
              <a:gd name="connsiteX4-145" fmla="*/ 10000 w 10000"/>
              <a:gd name="connsiteY4-146" fmla="*/ 1070 h 10260"/>
              <a:gd name="connsiteX5-147" fmla="*/ 10000 w 10000"/>
              <a:gd name="connsiteY5-148" fmla="*/ 9631 h 10260"/>
              <a:gd name="connsiteX6-149" fmla="*/ 0 w 10000"/>
              <a:gd name="connsiteY6-150" fmla="*/ 9631 h 10260"/>
              <a:gd name="connsiteX7-151" fmla="*/ 0 w 10000"/>
              <a:gd name="connsiteY7-152" fmla="*/ 1070 h 10260"/>
              <a:gd name="connsiteX0-153" fmla="*/ 0 w 10000"/>
              <a:gd name="connsiteY0-154" fmla="*/ 1070 h 9697"/>
              <a:gd name="connsiteX1-155" fmla="*/ 2500 w 10000"/>
              <a:gd name="connsiteY1-156" fmla="*/ 2141 h 9697"/>
              <a:gd name="connsiteX2-157" fmla="*/ 5000 w 10000"/>
              <a:gd name="connsiteY2-158" fmla="*/ 1070 h 9697"/>
              <a:gd name="connsiteX3-159" fmla="*/ 7500 w 10000"/>
              <a:gd name="connsiteY3-160" fmla="*/ 0 h 9697"/>
              <a:gd name="connsiteX4-161" fmla="*/ 10000 w 10000"/>
              <a:gd name="connsiteY4-162" fmla="*/ 1070 h 9697"/>
              <a:gd name="connsiteX5-163" fmla="*/ 10000 w 10000"/>
              <a:gd name="connsiteY5-164" fmla="*/ 9631 h 9697"/>
              <a:gd name="connsiteX6-165" fmla="*/ 0 w 10000"/>
              <a:gd name="connsiteY6-166" fmla="*/ 9631 h 9697"/>
              <a:gd name="connsiteX7-167" fmla="*/ 0 w 10000"/>
              <a:gd name="connsiteY7-168" fmla="*/ 1070 h 9697"/>
              <a:gd name="connsiteX0-169" fmla="*/ 0 w 10000"/>
              <a:gd name="connsiteY0-170" fmla="*/ 1103 h 9935"/>
              <a:gd name="connsiteX1-171" fmla="*/ 2500 w 10000"/>
              <a:gd name="connsiteY1-172" fmla="*/ 2208 h 9935"/>
              <a:gd name="connsiteX2-173" fmla="*/ 5000 w 10000"/>
              <a:gd name="connsiteY2-174" fmla="*/ 1103 h 9935"/>
              <a:gd name="connsiteX3-175" fmla="*/ 7500 w 10000"/>
              <a:gd name="connsiteY3-176" fmla="*/ 0 h 9935"/>
              <a:gd name="connsiteX4-177" fmla="*/ 10000 w 10000"/>
              <a:gd name="connsiteY4-178" fmla="*/ 1103 h 9935"/>
              <a:gd name="connsiteX5-179" fmla="*/ 10000 w 10000"/>
              <a:gd name="connsiteY5-180" fmla="*/ 9932 h 9935"/>
              <a:gd name="connsiteX6-181" fmla="*/ 0 w 10000"/>
              <a:gd name="connsiteY6-182" fmla="*/ 9932 h 9935"/>
              <a:gd name="connsiteX7-183" fmla="*/ 0 w 10000"/>
              <a:gd name="connsiteY7-184" fmla="*/ 1103 h 9935"/>
              <a:gd name="connsiteX0-185" fmla="*/ 9 w 10009"/>
              <a:gd name="connsiteY0-186" fmla="*/ 1110 h 11134"/>
              <a:gd name="connsiteX1-187" fmla="*/ 2509 w 10009"/>
              <a:gd name="connsiteY1-188" fmla="*/ 2222 h 11134"/>
              <a:gd name="connsiteX2-189" fmla="*/ 5009 w 10009"/>
              <a:gd name="connsiteY2-190" fmla="*/ 1110 h 11134"/>
              <a:gd name="connsiteX3-191" fmla="*/ 7509 w 10009"/>
              <a:gd name="connsiteY3-192" fmla="*/ 0 h 11134"/>
              <a:gd name="connsiteX4-193" fmla="*/ 10009 w 10009"/>
              <a:gd name="connsiteY4-194" fmla="*/ 1110 h 11134"/>
              <a:gd name="connsiteX5-195" fmla="*/ 10009 w 10009"/>
              <a:gd name="connsiteY5-196" fmla="*/ 9997 h 11134"/>
              <a:gd name="connsiteX6-197" fmla="*/ 0 w 10009"/>
              <a:gd name="connsiteY6-198" fmla="*/ 11134 h 11134"/>
              <a:gd name="connsiteX7-199" fmla="*/ 9 w 10009"/>
              <a:gd name="connsiteY7-200" fmla="*/ 1110 h 11134"/>
              <a:gd name="connsiteX0-201" fmla="*/ 9 w 10009"/>
              <a:gd name="connsiteY0-202" fmla="*/ 1110 h 11136"/>
              <a:gd name="connsiteX1-203" fmla="*/ 2509 w 10009"/>
              <a:gd name="connsiteY1-204" fmla="*/ 2222 h 11136"/>
              <a:gd name="connsiteX2-205" fmla="*/ 5009 w 10009"/>
              <a:gd name="connsiteY2-206" fmla="*/ 1110 h 11136"/>
              <a:gd name="connsiteX3-207" fmla="*/ 7509 w 10009"/>
              <a:gd name="connsiteY3-208" fmla="*/ 0 h 11136"/>
              <a:gd name="connsiteX4-209" fmla="*/ 10009 w 10009"/>
              <a:gd name="connsiteY4-210" fmla="*/ 1110 h 11136"/>
              <a:gd name="connsiteX5-211" fmla="*/ 10009 w 10009"/>
              <a:gd name="connsiteY5-212" fmla="*/ 11109 h 11136"/>
              <a:gd name="connsiteX6-213" fmla="*/ 0 w 10009"/>
              <a:gd name="connsiteY6-214" fmla="*/ 11134 h 11136"/>
              <a:gd name="connsiteX7-215" fmla="*/ 9 w 10009"/>
              <a:gd name="connsiteY7-216" fmla="*/ 1110 h 11136"/>
              <a:gd name="connsiteX0-217" fmla="*/ 9 w 10009"/>
              <a:gd name="connsiteY0-218" fmla="*/ 1110 h 11136"/>
              <a:gd name="connsiteX1-219" fmla="*/ 2509 w 10009"/>
              <a:gd name="connsiteY1-220" fmla="*/ 2222 h 11136"/>
              <a:gd name="connsiteX2-221" fmla="*/ 5009 w 10009"/>
              <a:gd name="connsiteY2-222" fmla="*/ 1110 h 11136"/>
              <a:gd name="connsiteX3-223" fmla="*/ 7509 w 10009"/>
              <a:gd name="connsiteY3-224" fmla="*/ 0 h 11136"/>
              <a:gd name="connsiteX4-225" fmla="*/ 10009 w 10009"/>
              <a:gd name="connsiteY4-226" fmla="*/ 1110 h 11136"/>
              <a:gd name="connsiteX5-227" fmla="*/ 10009 w 10009"/>
              <a:gd name="connsiteY5-228" fmla="*/ 11109 h 11136"/>
              <a:gd name="connsiteX6-229" fmla="*/ 0 w 10009"/>
              <a:gd name="connsiteY6-230" fmla="*/ 11134 h 11136"/>
              <a:gd name="connsiteX7-231" fmla="*/ 9 w 10009"/>
              <a:gd name="connsiteY7-232" fmla="*/ 1110 h 11136"/>
              <a:gd name="connsiteX0-233" fmla="*/ 9 w 10009"/>
              <a:gd name="connsiteY0-234" fmla="*/ 1110 h 11136"/>
              <a:gd name="connsiteX1-235" fmla="*/ 2215 w 10009"/>
              <a:gd name="connsiteY1-236" fmla="*/ 2348 h 11136"/>
              <a:gd name="connsiteX2-237" fmla="*/ 5009 w 10009"/>
              <a:gd name="connsiteY2-238" fmla="*/ 1110 h 11136"/>
              <a:gd name="connsiteX3-239" fmla="*/ 7509 w 10009"/>
              <a:gd name="connsiteY3-240" fmla="*/ 0 h 11136"/>
              <a:gd name="connsiteX4-241" fmla="*/ 10009 w 10009"/>
              <a:gd name="connsiteY4-242" fmla="*/ 1110 h 11136"/>
              <a:gd name="connsiteX5-243" fmla="*/ 10009 w 10009"/>
              <a:gd name="connsiteY5-244" fmla="*/ 11109 h 11136"/>
              <a:gd name="connsiteX6-245" fmla="*/ 0 w 10009"/>
              <a:gd name="connsiteY6-246" fmla="*/ 11134 h 11136"/>
              <a:gd name="connsiteX7-247" fmla="*/ 9 w 10009"/>
              <a:gd name="connsiteY7-248" fmla="*/ 1110 h 11136"/>
              <a:gd name="connsiteX0-249" fmla="*/ 9 w 10009"/>
              <a:gd name="connsiteY0-250" fmla="*/ 1110 h 11136"/>
              <a:gd name="connsiteX1-251" fmla="*/ 2215 w 10009"/>
              <a:gd name="connsiteY1-252" fmla="*/ 2348 h 11136"/>
              <a:gd name="connsiteX2-253" fmla="*/ 5009 w 10009"/>
              <a:gd name="connsiteY2-254" fmla="*/ 1110 h 11136"/>
              <a:gd name="connsiteX3-255" fmla="*/ 7509 w 10009"/>
              <a:gd name="connsiteY3-256" fmla="*/ 0 h 11136"/>
              <a:gd name="connsiteX4-257" fmla="*/ 10009 w 10009"/>
              <a:gd name="connsiteY4-258" fmla="*/ 1110 h 11136"/>
              <a:gd name="connsiteX5-259" fmla="*/ 10009 w 10009"/>
              <a:gd name="connsiteY5-260" fmla="*/ 11109 h 11136"/>
              <a:gd name="connsiteX6-261" fmla="*/ 0 w 10009"/>
              <a:gd name="connsiteY6-262" fmla="*/ 11134 h 11136"/>
              <a:gd name="connsiteX7-263" fmla="*/ 9 w 10009"/>
              <a:gd name="connsiteY7-264" fmla="*/ 1110 h 11136"/>
              <a:gd name="connsiteX0-265" fmla="*/ 9 w 10009"/>
              <a:gd name="connsiteY0-266" fmla="*/ 1110 h 11136"/>
              <a:gd name="connsiteX1-267" fmla="*/ 2215 w 10009"/>
              <a:gd name="connsiteY1-268" fmla="*/ 2348 h 11136"/>
              <a:gd name="connsiteX2-269" fmla="*/ 5009 w 10009"/>
              <a:gd name="connsiteY2-270" fmla="*/ 1110 h 11136"/>
              <a:gd name="connsiteX3-271" fmla="*/ 7594 w 10009"/>
              <a:gd name="connsiteY3-272" fmla="*/ 0 h 11136"/>
              <a:gd name="connsiteX4-273" fmla="*/ 10009 w 10009"/>
              <a:gd name="connsiteY4-274" fmla="*/ 1110 h 11136"/>
              <a:gd name="connsiteX5-275" fmla="*/ 10009 w 10009"/>
              <a:gd name="connsiteY5-276" fmla="*/ 11109 h 11136"/>
              <a:gd name="connsiteX6-277" fmla="*/ 0 w 10009"/>
              <a:gd name="connsiteY6-278" fmla="*/ 11134 h 11136"/>
              <a:gd name="connsiteX7-279" fmla="*/ 9 w 10009"/>
              <a:gd name="connsiteY7-280" fmla="*/ 1110 h 11136"/>
              <a:gd name="connsiteX0-281" fmla="*/ 9 w 10009"/>
              <a:gd name="connsiteY0-282" fmla="*/ 1110 h 11136"/>
              <a:gd name="connsiteX1-283" fmla="*/ 2215 w 10009"/>
              <a:gd name="connsiteY1-284" fmla="*/ 2348 h 11136"/>
              <a:gd name="connsiteX2-285" fmla="*/ 7594 w 10009"/>
              <a:gd name="connsiteY2-286" fmla="*/ 0 h 11136"/>
              <a:gd name="connsiteX3-287" fmla="*/ 10009 w 10009"/>
              <a:gd name="connsiteY3-288" fmla="*/ 1110 h 11136"/>
              <a:gd name="connsiteX4-289" fmla="*/ 10009 w 10009"/>
              <a:gd name="connsiteY4-290" fmla="*/ 11109 h 11136"/>
              <a:gd name="connsiteX5-291" fmla="*/ 0 w 10009"/>
              <a:gd name="connsiteY5-292" fmla="*/ 11134 h 11136"/>
              <a:gd name="connsiteX6-293" fmla="*/ 9 w 10009"/>
              <a:gd name="connsiteY6-294" fmla="*/ 1110 h 11136"/>
              <a:gd name="connsiteX0-295" fmla="*/ 9 w 10009"/>
              <a:gd name="connsiteY0-296" fmla="*/ 1110 h 11136"/>
              <a:gd name="connsiteX1-297" fmla="*/ 2215 w 10009"/>
              <a:gd name="connsiteY1-298" fmla="*/ 2348 h 11136"/>
              <a:gd name="connsiteX2-299" fmla="*/ 7594 w 10009"/>
              <a:gd name="connsiteY2-300" fmla="*/ 0 h 11136"/>
              <a:gd name="connsiteX3-301" fmla="*/ 10009 w 10009"/>
              <a:gd name="connsiteY3-302" fmla="*/ 1110 h 11136"/>
              <a:gd name="connsiteX4-303" fmla="*/ 10009 w 10009"/>
              <a:gd name="connsiteY4-304" fmla="*/ 11109 h 11136"/>
              <a:gd name="connsiteX5-305" fmla="*/ 0 w 10009"/>
              <a:gd name="connsiteY5-306" fmla="*/ 11134 h 11136"/>
              <a:gd name="connsiteX6-307" fmla="*/ 9 w 10009"/>
              <a:gd name="connsiteY6-308" fmla="*/ 1110 h 11136"/>
              <a:gd name="connsiteX0-309" fmla="*/ 9 w 10009"/>
              <a:gd name="connsiteY0-310" fmla="*/ 1143 h 11169"/>
              <a:gd name="connsiteX1-311" fmla="*/ 2604 w 10009"/>
              <a:gd name="connsiteY1-312" fmla="*/ 2305 h 11169"/>
              <a:gd name="connsiteX2-313" fmla="*/ 7594 w 10009"/>
              <a:gd name="connsiteY2-314" fmla="*/ 33 h 11169"/>
              <a:gd name="connsiteX3-315" fmla="*/ 10009 w 10009"/>
              <a:gd name="connsiteY3-316" fmla="*/ 1143 h 11169"/>
              <a:gd name="connsiteX4-317" fmla="*/ 10009 w 10009"/>
              <a:gd name="connsiteY4-318" fmla="*/ 11142 h 11169"/>
              <a:gd name="connsiteX5-319" fmla="*/ 0 w 10009"/>
              <a:gd name="connsiteY5-320" fmla="*/ 11167 h 11169"/>
              <a:gd name="connsiteX6-321" fmla="*/ 9 w 10009"/>
              <a:gd name="connsiteY6-322" fmla="*/ 1143 h 11169"/>
              <a:gd name="connsiteX0-323" fmla="*/ 9 w 10009"/>
              <a:gd name="connsiteY0-324" fmla="*/ 1111 h 11137"/>
              <a:gd name="connsiteX1-325" fmla="*/ 2604 w 10009"/>
              <a:gd name="connsiteY1-326" fmla="*/ 2273 h 11137"/>
              <a:gd name="connsiteX2-327" fmla="*/ 7594 w 10009"/>
              <a:gd name="connsiteY2-328" fmla="*/ 1 h 11137"/>
              <a:gd name="connsiteX3-329" fmla="*/ 10009 w 10009"/>
              <a:gd name="connsiteY3-330" fmla="*/ 1111 h 11137"/>
              <a:gd name="connsiteX4-331" fmla="*/ 10009 w 10009"/>
              <a:gd name="connsiteY4-332" fmla="*/ 11110 h 11137"/>
              <a:gd name="connsiteX5-333" fmla="*/ 0 w 10009"/>
              <a:gd name="connsiteY5-334" fmla="*/ 11135 h 11137"/>
              <a:gd name="connsiteX6-335" fmla="*/ 9 w 10009"/>
              <a:gd name="connsiteY6-336" fmla="*/ 1111 h 11137"/>
              <a:gd name="connsiteX0-337" fmla="*/ 9 w 10009"/>
              <a:gd name="connsiteY0-338" fmla="*/ 1186 h 11212"/>
              <a:gd name="connsiteX1-339" fmla="*/ 2604 w 10009"/>
              <a:gd name="connsiteY1-340" fmla="*/ 2348 h 11212"/>
              <a:gd name="connsiteX2-341" fmla="*/ 7148 w 10009"/>
              <a:gd name="connsiteY2-342" fmla="*/ 0 h 11212"/>
              <a:gd name="connsiteX3-343" fmla="*/ 10009 w 10009"/>
              <a:gd name="connsiteY3-344" fmla="*/ 1186 h 11212"/>
              <a:gd name="connsiteX4-345" fmla="*/ 10009 w 10009"/>
              <a:gd name="connsiteY4-346" fmla="*/ 11185 h 11212"/>
              <a:gd name="connsiteX5-347" fmla="*/ 0 w 10009"/>
              <a:gd name="connsiteY5-348" fmla="*/ 11210 h 11212"/>
              <a:gd name="connsiteX6-349" fmla="*/ 9 w 10009"/>
              <a:gd name="connsiteY6-350" fmla="*/ 1186 h 11212"/>
              <a:gd name="connsiteX0-351" fmla="*/ 9 w 10009"/>
              <a:gd name="connsiteY0-352" fmla="*/ 1388 h 11414"/>
              <a:gd name="connsiteX1-353" fmla="*/ 2604 w 10009"/>
              <a:gd name="connsiteY1-354" fmla="*/ 2550 h 11414"/>
              <a:gd name="connsiteX2-355" fmla="*/ 7072 w 10009"/>
              <a:gd name="connsiteY2-356" fmla="*/ 0 h 11414"/>
              <a:gd name="connsiteX3-357" fmla="*/ 10009 w 10009"/>
              <a:gd name="connsiteY3-358" fmla="*/ 1388 h 11414"/>
              <a:gd name="connsiteX4-359" fmla="*/ 10009 w 10009"/>
              <a:gd name="connsiteY4-360" fmla="*/ 11387 h 11414"/>
              <a:gd name="connsiteX5-361" fmla="*/ 0 w 10009"/>
              <a:gd name="connsiteY5-362" fmla="*/ 11412 h 11414"/>
              <a:gd name="connsiteX6-363" fmla="*/ 9 w 10009"/>
              <a:gd name="connsiteY6-364" fmla="*/ 1388 h 11414"/>
              <a:gd name="connsiteX0-365" fmla="*/ 9 w 10009"/>
              <a:gd name="connsiteY0-366" fmla="*/ 1389 h 11415"/>
              <a:gd name="connsiteX1-367" fmla="*/ 2604 w 10009"/>
              <a:gd name="connsiteY1-368" fmla="*/ 2551 h 11415"/>
              <a:gd name="connsiteX2-369" fmla="*/ 7072 w 10009"/>
              <a:gd name="connsiteY2-370" fmla="*/ 1 h 11415"/>
              <a:gd name="connsiteX3-371" fmla="*/ 10009 w 10009"/>
              <a:gd name="connsiteY3-372" fmla="*/ 1389 h 11415"/>
              <a:gd name="connsiteX4-373" fmla="*/ 10009 w 10009"/>
              <a:gd name="connsiteY4-374" fmla="*/ 11388 h 11415"/>
              <a:gd name="connsiteX5-375" fmla="*/ 0 w 10009"/>
              <a:gd name="connsiteY5-376" fmla="*/ 11413 h 11415"/>
              <a:gd name="connsiteX6-377" fmla="*/ 9 w 10009"/>
              <a:gd name="connsiteY6-378" fmla="*/ 1389 h 11415"/>
              <a:gd name="connsiteX0-379" fmla="*/ 9 w 10009"/>
              <a:gd name="connsiteY0-380" fmla="*/ 1389 h 11415"/>
              <a:gd name="connsiteX1-381" fmla="*/ 2604 w 10009"/>
              <a:gd name="connsiteY1-382" fmla="*/ 2551 h 11415"/>
              <a:gd name="connsiteX2-383" fmla="*/ 7072 w 10009"/>
              <a:gd name="connsiteY2-384" fmla="*/ 1 h 11415"/>
              <a:gd name="connsiteX3-385" fmla="*/ 10009 w 10009"/>
              <a:gd name="connsiteY3-386" fmla="*/ 1389 h 11415"/>
              <a:gd name="connsiteX4-387" fmla="*/ 10009 w 10009"/>
              <a:gd name="connsiteY4-388" fmla="*/ 11388 h 11415"/>
              <a:gd name="connsiteX5-389" fmla="*/ 0 w 10009"/>
              <a:gd name="connsiteY5-390" fmla="*/ 11413 h 11415"/>
              <a:gd name="connsiteX6-391" fmla="*/ 9 w 10009"/>
              <a:gd name="connsiteY6-392" fmla="*/ 1389 h 11415"/>
              <a:gd name="connsiteX0-393" fmla="*/ 9 w 10009"/>
              <a:gd name="connsiteY0-394" fmla="*/ 1339 h 11365"/>
              <a:gd name="connsiteX1-395" fmla="*/ 2604 w 10009"/>
              <a:gd name="connsiteY1-396" fmla="*/ 2501 h 11365"/>
              <a:gd name="connsiteX2-397" fmla="*/ 6607 w 10009"/>
              <a:gd name="connsiteY2-398" fmla="*/ 2 h 11365"/>
              <a:gd name="connsiteX3-399" fmla="*/ 10009 w 10009"/>
              <a:gd name="connsiteY3-400" fmla="*/ 1339 h 11365"/>
              <a:gd name="connsiteX4-401" fmla="*/ 10009 w 10009"/>
              <a:gd name="connsiteY4-402" fmla="*/ 11338 h 11365"/>
              <a:gd name="connsiteX5-403" fmla="*/ 0 w 10009"/>
              <a:gd name="connsiteY5-404" fmla="*/ 11363 h 11365"/>
              <a:gd name="connsiteX6-405" fmla="*/ 9 w 10009"/>
              <a:gd name="connsiteY6-406" fmla="*/ 1339 h 11365"/>
              <a:gd name="connsiteX0-407" fmla="*/ 9 w 10009"/>
              <a:gd name="connsiteY0-408" fmla="*/ 1390 h 11416"/>
              <a:gd name="connsiteX1-409" fmla="*/ 2604 w 10009"/>
              <a:gd name="connsiteY1-410" fmla="*/ 2552 h 11416"/>
              <a:gd name="connsiteX2-411" fmla="*/ 6607 w 10009"/>
              <a:gd name="connsiteY2-412" fmla="*/ 53 h 11416"/>
              <a:gd name="connsiteX3-413" fmla="*/ 10009 w 10009"/>
              <a:gd name="connsiteY3-414" fmla="*/ 1390 h 11416"/>
              <a:gd name="connsiteX4-415" fmla="*/ 10009 w 10009"/>
              <a:gd name="connsiteY4-416" fmla="*/ 11389 h 11416"/>
              <a:gd name="connsiteX5-417" fmla="*/ 0 w 10009"/>
              <a:gd name="connsiteY5-418" fmla="*/ 11414 h 11416"/>
              <a:gd name="connsiteX6-419" fmla="*/ 9 w 10009"/>
              <a:gd name="connsiteY6-420" fmla="*/ 1390 h 11416"/>
              <a:gd name="connsiteX0-421" fmla="*/ 9 w 10009"/>
              <a:gd name="connsiteY0-422" fmla="*/ 3233 h 13259"/>
              <a:gd name="connsiteX1-423" fmla="*/ 2604 w 10009"/>
              <a:gd name="connsiteY1-424" fmla="*/ 4395 h 13259"/>
              <a:gd name="connsiteX2-425" fmla="*/ 6607 w 10009"/>
              <a:gd name="connsiteY2-426" fmla="*/ 1896 h 13259"/>
              <a:gd name="connsiteX3-427" fmla="*/ 10009 w 10009"/>
              <a:gd name="connsiteY3-428" fmla="*/ 377 h 13259"/>
              <a:gd name="connsiteX4-429" fmla="*/ 10009 w 10009"/>
              <a:gd name="connsiteY4-430" fmla="*/ 13232 h 13259"/>
              <a:gd name="connsiteX5-431" fmla="*/ 0 w 10009"/>
              <a:gd name="connsiteY5-432" fmla="*/ 13257 h 13259"/>
              <a:gd name="connsiteX6-433" fmla="*/ 9 w 10009"/>
              <a:gd name="connsiteY6-434" fmla="*/ 3233 h 13259"/>
              <a:gd name="connsiteX0-435" fmla="*/ 9 w 10009"/>
              <a:gd name="connsiteY0-436" fmla="*/ 2856 h 12882"/>
              <a:gd name="connsiteX1-437" fmla="*/ 2604 w 10009"/>
              <a:gd name="connsiteY1-438" fmla="*/ 4018 h 12882"/>
              <a:gd name="connsiteX2-439" fmla="*/ 6607 w 10009"/>
              <a:gd name="connsiteY2-440" fmla="*/ 1519 h 12882"/>
              <a:gd name="connsiteX3-441" fmla="*/ 10009 w 10009"/>
              <a:gd name="connsiteY3-442" fmla="*/ 0 h 12882"/>
              <a:gd name="connsiteX4-443" fmla="*/ 10009 w 10009"/>
              <a:gd name="connsiteY4-444" fmla="*/ 12855 h 12882"/>
              <a:gd name="connsiteX5-445" fmla="*/ 0 w 10009"/>
              <a:gd name="connsiteY5-446" fmla="*/ 12880 h 12882"/>
              <a:gd name="connsiteX6-447" fmla="*/ 9 w 10009"/>
              <a:gd name="connsiteY6-448" fmla="*/ 2856 h 12882"/>
              <a:gd name="connsiteX0-449" fmla="*/ 9 w 10009"/>
              <a:gd name="connsiteY0-450" fmla="*/ 2894 h 12920"/>
              <a:gd name="connsiteX1-451" fmla="*/ 2604 w 10009"/>
              <a:gd name="connsiteY1-452" fmla="*/ 4056 h 12920"/>
              <a:gd name="connsiteX2-453" fmla="*/ 6607 w 10009"/>
              <a:gd name="connsiteY2-454" fmla="*/ 1557 h 12920"/>
              <a:gd name="connsiteX3-455" fmla="*/ 10009 w 10009"/>
              <a:gd name="connsiteY3-456" fmla="*/ 38 h 12920"/>
              <a:gd name="connsiteX4-457" fmla="*/ 10009 w 10009"/>
              <a:gd name="connsiteY4-458" fmla="*/ 12893 h 12920"/>
              <a:gd name="connsiteX5-459" fmla="*/ 0 w 10009"/>
              <a:gd name="connsiteY5-460" fmla="*/ 12918 h 12920"/>
              <a:gd name="connsiteX6-461" fmla="*/ 9 w 10009"/>
              <a:gd name="connsiteY6-462" fmla="*/ 2894 h 12920"/>
              <a:gd name="connsiteX0-463" fmla="*/ 9 w 10009"/>
              <a:gd name="connsiteY0-464" fmla="*/ 2903 h 12929"/>
              <a:gd name="connsiteX1-465" fmla="*/ 2604 w 10009"/>
              <a:gd name="connsiteY1-466" fmla="*/ 4065 h 12929"/>
              <a:gd name="connsiteX2-467" fmla="*/ 6607 w 10009"/>
              <a:gd name="connsiteY2-468" fmla="*/ 1566 h 12929"/>
              <a:gd name="connsiteX3-469" fmla="*/ 10009 w 10009"/>
              <a:gd name="connsiteY3-470" fmla="*/ 47 h 12929"/>
              <a:gd name="connsiteX4-471" fmla="*/ 10009 w 10009"/>
              <a:gd name="connsiteY4-472" fmla="*/ 12902 h 12929"/>
              <a:gd name="connsiteX5-473" fmla="*/ 0 w 10009"/>
              <a:gd name="connsiteY5-474" fmla="*/ 12927 h 12929"/>
              <a:gd name="connsiteX6-475" fmla="*/ 9 w 10009"/>
              <a:gd name="connsiteY6-476" fmla="*/ 2903 h 12929"/>
              <a:gd name="connsiteX0-477" fmla="*/ 9 w 10009"/>
              <a:gd name="connsiteY0-478" fmla="*/ 2903 h 12902"/>
              <a:gd name="connsiteX1-479" fmla="*/ 2604 w 10009"/>
              <a:gd name="connsiteY1-480" fmla="*/ 4065 h 12902"/>
              <a:gd name="connsiteX2-481" fmla="*/ 6607 w 10009"/>
              <a:gd name="connsiteY2-482" fmla="*/ 1566 h 12902"/>
              <a:gd name="connsiteX3-483" fmla="*/ 10009 w 10009"/>
              <a:gd name="connsiteY3-484" fmla="*/ 47 h 12902"/>
              <a:gd name="connsiteX4-485" fmla="*/ 10009 w 10009"/>
              <a:gd name="connsiteY4-486" fmla="*/ 12902 h 12902"/>
              <a:gd name="connsiteX5-487" fmla="*/ 0 w 10009"/>
              <a:gd name="connsiteY5-488" fmla="*/ 9768 h 12902"/>
              <a:gd name="connsiteX6-489" fmla="*/ 9 w 10009"/>
              <a:gd name="connsiteY6-490" fmla="*/ 2903 h 12902"/>
              <a:gd name="connsiteX0-491" fmla="*/ 9 w 10018"/>
              <a:gd name="connsiteY0-492" fmla="*/ 2903 h 9768"/>
              <a:gd name="connsiteX1-493" fmla="*/ 2604 w 10018"/>
              <a:gd name="connsiteY1-494" fmla="*/ 4065 h 9768"/>
              <a:gd name="connsiteX2-495" fmla="*/ 6607 w 10018"/>
              <a:gd name="connsiteY2-496" fmla="*/ 1566 h 9768"/>
              <a:gd name="connsiteX3-497" fmla="*/ 10009 w 10018"/>
              <a:gd name="connsiteY3-498" fmla="*/ 47 h 9768"/>
              <a:gd name="connsiteX4-499" fmla="*/ 10018 w 10018"/>
              <a:gd name="connsiteY4-500" fmla="*/ 9616 h 9768"/>
              <a:gd name="connsiteX5-501" fmla="*/ 0 w 10018"/>
              <a:gd name="connsiteY5-502" fmla="*/ 9768 h 9768"/>
              <a:gd name="connsiteX6-503" fmla="*/ 9 w 10018"/>
              <a:gd name="connsiteY6-504" fmla="*/ 2903 h 9768"/>
              <a:gd name="connsiteX0-505" fmla="*/ 1 w 9992"/>
              <a:gd name="connsiteY0-506" fmla="*/ 2972 h 9949"/>
              <a:gd name="connsiteX1-507" fmla="*/ 2591 w 9992"/>
              <a:gd name="connsiteY1-508" fmla="*/ 4162 h 9949"/>
              <a:gd name="connsiteX2-509" fmla="*/ 6587 w 9992"/>
              <a:gd name="connsiteY2-510" fmla="*/ 1603 h 9949"/>
              <a:gd name="connsiteX3-511" fmla="*/ 9983 w 9992"/>
              <a:gd name="connsiteY3-512" fmla="*/ 48 h 9949"/>
              <a:gd name="connsiteX4-513" fmla="*/ 9992 w 9992"/>
              <a:gd name="connsiteY4-514" fmla="*/ 9844 h 9949"/>
              <a:gd name="connsiteX5-515" fmla="*/ 11 w 9992"/>
              <a:gd name="connsiteY5-516" fmla="*/ 9948 h 9949"/>
              <a:gd name="connsiteX6-517" fmla="*/ 1 w 9992"/>
              <a:gd name="connsiteY6-518" fmla="*/ 2972 h 99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992" h="9949">
                <a:moveTo>
                  <a:pt x="1" y="2972"/>
                </a:moveTo>
                <a:cubicBezTo>
                  <a:pt x="219" y="3988"/>
                  <a:pt x="1493" y="4390"/>
                  <a:pt x="2591" y="4162"/>
                </a:cubicBezTo>
                <a:cubicBezTo>
                  <a:pt x="3689" y="3933"/>
                  <a:pt x="5374" y="2548"/>
                  <a:pt x="6587" y="1603"/>
                </a:cubicBezTo>
                <a:cubicBezTo>
                  <a:pt x="7800" y="658"/>
                  <a:pt x="8855" y="-218"/>
                  <a:pt x="9983" y="48"/>
                </a:cubicBezTo>
                <a:cubicBezTo>
                  <a:pt x="9986" y="3314"/>
                  <a:pt x="9989" y="6579"/>
                  <a:pt x="9992" y="9844"/>
                </a:cubicBezTo>
                <a:cubicBezTo>
                  <a:pt x="9111" y="9821"/>
                  <a:pt x="1902" y="9963"/>
                  <a:pt x="11" y="9948"/>
                </a:cubicBezTo>
                <a:cubicBezTo>
                  <a:pt x="14" y="6528"/>
                  <a:pt x="-2" y="6392"/>
                  <a:pt x="1" y="2972"/>
                </a:cubicBezTo>
                <a:close/>
              </a:path>
            </a:pathLst>
          </a:custGeom>
          <a:blipFill dpi="0" rotWithShape="1">
            <a:blip r:embed="rId2">
              <a:alphaModFix amt="27000"/>
            </a:blip>
            <a:srcRect/>
            <a:stretch>
              <a:fillRect l="-150" t="-55444" r="-150" b="-534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userDrawn="1"/>
        </p:nvSpPr>
        <p:spPr>
          <a:xfrm>
            <a:off x="-1202"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14" name="矩形 13"/>
          <p:cNvSpPr/>
          <p:nvPr userDrawn="1"/>
        </p:nvSpPr>
        <p:spPr>
          <a:xfrm>
            <a:off x="0" y="-10520"/>
            <a:ext cx="12192000" cy="6868520"/>
          </a:xfrm>
          <a:prstGeom prst="rect">
            <a:avLst/>
          </a:prstGeom>
          <a:blipFill dpi="0" rotWithShape="1">
            <a:blip r:embed="rId2">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灯片编号占位符 5"/>
          <p:cNvSpPr>
            <a:spLocks noGrp="1"/>
          </p:cNvSpPr>
          <p:nvPr>
            <p:ph type="sldNum" sz="quarter" idx="12"/>
          </p:nvPr>
        </p:nvSpPr>
        <p:spPr>
          <a:xfrm>
            <a:off x="9896620" y="6539466"/>
            <a:ext cx="2295380" cy="226743"/>
          </a:xfrm>
          <a:prstGeom prst="rect">
            <a:avLst/>
          </a:prstGeom>
        </p:spPr>
        <p:txBody>
          <a:bodyPr/>
          <a:lstStyle>
            <a:lvl1pPr algn="r">
              <a:defRPr sz="1200" b="1">
                <a:solidFill>
                  <a:srgbClr val="244FA0">
                    <a:alpha val="80000"/>
                  </a:srgb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22" name="矩形 21"/>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0" y="-9418"/>
            <a:ext cx="12192000" cy="6876835"/>
          </a:xfrm>
          <a:prstGeom prst="rect">
            <a:avLst/>
          </a:prstGeom>
          <a:blipFill dpi="0" rotWithShape="1">
            <a:blip r:embed="rId3">
              <a:alphaModFix amt="2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nvPr>
        </p:nvSpPr>
        <p:spPr>
          <a:xfrm>
            <a:off x="838200" y="3486478"/>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endParaRPr lang="zh-CN" altLang="en-US" dirty="0"/>
          </a:p>
        </p:txBody>
      </p:sp>
      <p:grpSp>
        <p:nvGrpSpPr>
          <p:cNvPr id="68" name="组合 67"/>
          <p:cNvGrpSpPr/>
          <p:nvPr userDrawn="1"/>
        </p:nvGrpSpPr>
        <p:grpSpPr>
          <a:xfrm>
            <a:off x="6257397" y="4343880"/>
            <a:ext cx="6245639" cy="2453527"/>
            <a:chOff x="5067300" y="3857984"/>
            <a:chExt cx="7508107" cy="2949473"/>
          </a:xfrm>
        </p:grpSpPr>
        <p:pic>
          <p:nvPicPr>
            <p:cNvPr id="40" name="图片 3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7300" y="6550603"/>
              <a:ext cx="7124700" cy="256854"/>
            </a:xfrm>
            <a:prstGeom prst="rect">
              <a:avLst/>
            </a:prstGeom>
          </p:spPr>
        </p:pic>
        <p:sp>
          <p:nvSpPr>
            <p:cNvPr id="64" name="等腰三角形 61"/>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Lst>
              <a:ahLst/>
              <a:cxnLst>
                <a:cxn ang="0">
                  <a:pos x="connsiteX0-1" y="connsiteY0-2"/>
                </a:cxn>
                <a:cxn ang="0">
                  <a:pos x="connsiteX1-3" y="connsiteY1-4"/>
                </a:cxn>
                <a:cxn ang="0">
                  <a:pos x="connsiteX2-5" y="connsiteY2-6"/>
                </a:cxn>
                <a:cxn ang="0">
                  <a:pos x="connsiteX3-7" y="connsiteY3-8"/>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userDrawn="1"/>
        </p:nvGrpSpPr>
        <p:grpSpPr>
          <a:xfrm>
            <a:off x="-383406" y="13513"/>
            <a:ext cx="6830505" cy="2596905"/>
            <a:chOff x="-383406" y="13513"/>
            <a:chExt cx="7508106" cy="2854524"/>
          </a:xfrm>
        </p:grpSpPr>
        <p:pic>
          <p:nvPicPr>
            <p:cNvPr id="59" name="图片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flipV="1">
              <a:off x="0" y="13513"/>
              <a:ext cx="7124700" cy="256854"/>
            </a:xfrm>
            <a:prstGeom prst="rect">
              <a:avLst/>
            </a:prstGeom>
          </p:spPr>
        </p:pic>
        <p:sp>
          <p:nvSpPr>
            <p:cNvPr id="62" name="等腰三角形 61"/>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Lst>
              <a:ahLst/>
              <a:cxnLst>
                <a:cxn ang="0">
                  <a:pos x="connsiteX0-1" y="connsiteY0-2"/>
                </a:cxn>
                <a:cxn ang="0">
                  <a:pos x="connsiteX1-3" y="connsiteY1-4"/>
                </a:cxn>
                <a:cxn ang="0">
                  <a:pos x="connsiteX2-5" y="connsiteY2-6"/>
                </a:cxn>
                <a:cxn ang="0">
                  <a:pos x="connsiteX3-7" y="connsiteY3-8"/>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封面">
    <p:spTree>
      <p:nvGrpSpPr>
        <p:cNvPr id="1" name=""/>
        <p:cNvGrpSpPr/>
        <p:nvPr/>
      </p:nvGrpSpPr>
      <p:grpSpPr>
        <a:xfrm>
          <a:off x="0" y="0"/>
          <a:ext cx="0" cy="0"/>
          <a:chOff x="0" y="0"/>
          <a:chExt cx="0" cy="0"/>
        </a:xfrm>
      </p:grpSpPr>
      <p:sp>
        <p:nvSpPr>
          <p:cNvPr id="18" name="矩形 17"/>
          <p:cNvSpPr/>
          <p:nvPr userDrawn="1"/>
        </p:nvSpPr>
        <p:spPr>
          <a:xfrm>
            <a:off x="3240911" y="0"/>
            <a:ext cx="8951089" cy="6858000"/>
          </a:xfrm>
          <a:prstGeom prst="rect">
            <a:avLst/>
          </a:prstGeom>
          <a:blipFill>
            <a:blip r:embed="rId2">
              <a:alphaModFix amt="27000"/>
            </a:blip>
            <a:stretch>
              <a:fillRect/>
            </a:stretch>
          </a:blip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838200" y="2587823"/>
            <a:ext cx="10515600" cy="921434"/>
          </a:xfrm>
          <a:prstGeom prst="rect">
            <a:avLst/>
          </a:prstGeom>
        </p:spPr>
        <p:txBody>
          <a:bodyPr/>
          <a:lstStyle>
            <a:lvl1pPr algn="l">
              <a:defRPr sz="5400" b="1">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封面">
    <p:spTree>
      <p:nvGrpSpPr>
        <p:cNvPr id="1" name=""/>
        <p:cNvGrpSpPr/>
        <p:nvPr/>
      </p:nvGrpSpPr>
      <p:grpSpPr>
        <a:xfrm>
          <a:off x="0" y="0"/>
          <a:ext cx="0" cy="0"/>
          <a:chOff x="0" y="0"/>
          <a:chExt cx="0" cy="0"/>
        </a:xfrm>
      </p:grpSpPr>
      <p:sp>
        <p:nvSpPr>
          <p:cNvPr id="22" name="矩形 21"/>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0" y="1526"/>
            <a:ext cx="12192000" cy="6868520"/>
          </a:xfrm>
          <a:prstGeom prst="rect">
            <a:avLst/>
          </a:prstGeom>
          <a:blipFill dpi="0" rotWithShape="1">
            <a:blip r:embed="rId3">
              <a:alphaModFix amt="2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nvPr>
        </p:nvSpPr>
        <p:spPr>
          <a:xfrm>
            <a:off x="838200" y="322462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单击此处编辑标题样式</a:t>
            </a:r>
            <a:endParaRPr lang="zh-CN" altLang="en-US" dirty="0"/>
          </a:p>
        </p:txBody>
      </p:sp>
      <p:grpSp>
        <p:nvGrpSpPr>
          <p:cNvPr id="68" name="组合 67"/>
          <p:cNvGrpSpPr/>
          <p:nvPr userDrawn="1"/>
        </p:nvGrpSpPr>
        <p:grpSpPr>
          <a:xfrm>
            <a:off x="6257397" y="4343880"/>
            <a:ext cx="6245639" cy="2453527"/>
            <a:chOff x="5067300" y="3857984"/>
            <a:chExt cx="7508107" cy="2949473"/>
          </a:xfrm>
        </p:grpSpPr>
        <p:pic>
          <p:nvPicPr>
            <p:cNvPr id="40" name="图片 3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7300" y="6550603"/>
              <a:ext cx="7124700" cy="256854"/>
            </a:xfrm>
            <a:prstGeom prst="rect">
              <a:avLst/>
            </a:prstGeom>
          </p:spPr>
        </p:pic>
        <p:sp>
          <p:nvSpPr>
            <p:cNvPr id="64" name="等腰三角形 61"/>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Lst>
              <a:ahLst/>
              <a:cxnLst>
                <a:cxn ang="0">
                  <a:pos x="connsiteX0-1" y="connsiteY0-2"/>
                </a:cxn>
                <a:cxn ang="0">
                  <a:pos x="connsiteX1-3" y="connsiteY1-4"/>
                </a:cxn>
                <a:cxn ang="0">
                  <a:pos x="connsiteX2-5" y="connsiteY2-6"/>
                </a:cxn>
                <a:cxn ang="0">
                  <a:pos x="connsiteX3-7" y="connsiteY3-8"/>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1"/>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userDrawn="1"/>
        </p:nvGrpSpPr>
        <p:grpSpPr>
          <a:xfrm>
            <a:off x="-383406" y="13513"/>
            <a:ext cx="6830505" cy="2596905"/>
            <a:chOff x="-383406" y="13513"/>
            <a:chExt cx="7508106" cy="2854524"/>
          </a:xfrm>
        </p:grpSpPr>
        <p:pic>
          <p:nvPicPr>
            <p:cNvPr id="59" name="图片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flipV="1">
              <a:off x="0" y="13513"/>
              <a:ext cx="7124700" cy="256854"/>
            </a:xfrm>
            <a:prstGeom prst="rect">
              <a:avLst/>
            </a:prstGeom>
          </p:spPr>
        </p:pic>
        <p:sp>
          <p:nvSpPr>
            <p:cNvPr id="62" name="等腰三角形 61"/>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Lst>
              <a:ahLst/>
              <a:cxnLst>
                <a:cxn ang="0">
                  <a:pos x="connsiteX0-1" y="connsiteY0-2"/>
                </a:cxn>
                <a:cxn ang="0">
                  <a:pos x="connsiteX1-3" y="connsiteY1-4"/>
                </a:cxn>
                <a:cxn ang="0">
                  <a:pos x="connsiteX2-5" y="connsiteY2-6"/>
                </a:cxn>
                <a:cxn ang="0">
                  <a:pos x="connsiteX3-7" y="connsiteY3-8"/>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1"/>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封面或结束页">
    <p:spTree>
      <p:nvGrpSpPr>
        <p:cNvPr id="1" name=""/>
        <p:cNvGrpSpPr/>
        <p:nvPr/>
      </p:nvGrpSpPr>
      <p:grpSpPr>
        <a:xfrm>
          <a:off x="0" y="0"/>
          <a:ext cx="0" cy="0"/>
          <a:chOff x="0" y="0"/>
          <a:chExt cx="0" cy="0"/>
        </a:xfrm>
      </p:grpSpPr>
      <p:sp>
        <p:nvSpPr>
          <p:cNvPr id="22" name="矩形 21"/>
          <p:cNvSpPr/>
          <p:nvPr userDrawn="1"/>
        </p:nvSpPr>
        <p:spPr>
          <a:xfrm>
            <a:off x="0" y="-9418"/>
            <a:ext cx="12192000" cy="687683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9418"/>
            <a:ext cx="12192000" cy="6876835"/>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0" y="-9418"/>
            <a:ext cx="12192000" cy="6876835"/>
          </a:xfrm>
          <a:prstGeom prst="rect">
            <a:avLst/>
          </a:prstGeom>
          <a:blipFill dpi="0" rotWithShape="1">
            <a:blip r:embed="rId3">
              <a:alphaModFix amt="2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nvPr>
        </p:nvSpPr>
        <p:spPr>
          <a:xfrm>
            <a:off x="838200" y="2766217"/>
            <a:ext cx="10515600" cy="1325563"/>
          </a:xfrm>
          <a:prstGeom prst="rect">
            <a:avLst/>
          </a:prstGeom>
        </p:spPr>
        <p:txBody>
          <a:bodyPr/>
          <a:lstStyle>
            <a:lvl1pPr algn="ctr">
              <a:defRPr sz="5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单击此处编辑文本</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2" name="矩形 21"/>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7902" y="709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idx="1" hasCustomPrompt="1"/>
          </p:nvPr>
        </p:nvSpPr>
        <p:spPr>
          <a:xfrm>
            <a:off x="4803457" y="1502565"/>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grpSp>
        <p:nvGrpSpPr>
          <p:cNvPr id="24" name="组合 23"/>
          <p:cNvGrpSpPr/>
          <p:nvPr userDrawn="1"/>
        </p:nvGrpSpPr>
        <p:grpSpPr>
          <a:xfrm>
            <a:off x="122064" y="490428"/>
            <a:ext cx="3231105" cy="1438728"/>
            <a:chOff x="782026" y="2607006"/>
            <a:chExt cx="3231105" cy="1438728"/>
          </a:xfrm>
        </p:grpSpPr>
        <p:sp>
          <p:nvSpPr>
            <p:cNvPr id="13" name="矩形 12"/>
            <p:cNvSpPr/>
            <p:nvPr/>
          </p:nvSpPr>
          <p:spPr>
            <a:xfrm>
              <a:off x="782026" y="2607006"/>
              <a:ext cx="3231105"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79978" y="2695813"/>
              <a:ext cx="2235199" cy="923330"/>
            </a:xfrm>
            <a:prstGeom prst="rect">
              <a:avLst/>
            </a:prstGeom>
            <a:noFill/>
          </p:spPr>
          <p:txBody>
            <a:bodyPr wrap="square" rtlCol="0">
              <a:spAutoFit/>
            </a:bodyPr>
            <a:lstStyle/>
            <a:p>
              <a:pPr algn="ctr"/>
              <a:r>
                <a:rPr lang="zh-CN" altLang="en-US" sz="5400" b="1" dirty="0">
                  <a:solidFill>
                    <a:schemeClr val="accent2">
                      <a:lumMod val="75000"/>
                    </a:schemeClr>
                  </a:solidFill>
                  <a:latin typeface="微软雅黑" panose="020B0503020204020204" pitchFamily="34" charset="-122"/>
                  <a:ea typeface="微软雅黑" panose="020B0503020204020204" pitchFamily="34" charset="-122"/>
                </a:rPr>
                <a:t>目  录</a:t>
              </a:r>
              <a:endParaRPr lang="zh-CN" altLang="en-US" sz="5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477109" y="3584830"/>
              <a:ext cx="1811214" cy="369332"/>
            </a:xfrm>
            <a:prstGeom prst="rect">
              <a:avLst/>
            </a:prstGeom>
            <a:noFill/>
          </p:spPr>
          <p:txBody>
            <a:bodyPr wrap="square" rtlCol="0">
              <a:spAutoFit/>
            </a:bodyPr>
            <a:lstStyle/>
            <a:p>
              <a:pPr algn="dist"/>
              <a:r>
                <a:rPr lang="en-US" altLang="zh-CN" b="1" dirty="0">
                  <a:latin typeface="Arial" panose="020B0604020202020204" pitchFamily="34" charset="0"/>
                  <a:cs typeface="Arial" panose="020B0604020202020204" pitchFamily="34" charset="0"/>
                </a:rPr>
                <a:t>CONTENTS</a:t>
              </a:r>
              <a:endParaRPr lang="zh-CN" altLang="en-US" b="1" dirty="0">
                <a:latin typeface="Arial" panose="020B0604020202020204" pitchFamily="34" charset="0"/>
                <a:cs typeface="Arial" panose="020B0604020202020204" pitchFamily="34" charset="0"/>
              </a:endParaRPr>
            </a:p>
          </p:txBody>
        </p:sp>
      </p:grpSp>
      <p:sp>
        <p:nvSpPr>
          <p:cNvPr id="33" name="文本占位符 2"/>
          <p:cNvSpPr>
            <a:spLocks noGrp="1"/>
          </p:cNvSpPr>
          <p:nvPr>
            <p:ph type="body" idx="10" hasCustomPrompt="1"/>
          </p:nvPr>
        </p:nvSpPr>
        <p:spPr>
          <a:xfrm>
            <a:off x="3851121" y="1181762"/>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1</a:t>
            </a:r>
            <a:endParaRPr lang="zh-CN" altLang="en-US" dirty="0"/>
          </a:p>
        </p:txBody>
      </p:sp>
      <p:sp>
        <p:nvSpPr>
          <p:cNvPr id="34" name="文本占位符 2"/>
          <p:cNvSpPr>
            <a:spLocks noGrp="1"/>
          </p:cNvSpPr>
          <p:nvPr>
            <p:ph type="body" idx="11" hasCustomPrompt="1"/>
          </p:nvPr>
        </p:nvSpPr>
        <p:spPr>
          <a:xfrm>
            <a:off x="4803457" y="2626184"/>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35" name="文本占位符 2"/>
          <p:cNvSpPr>
            <a:spLocks noGrp="1"/>
          </p:cNvSpPr>
          <p:nvPr>
            <p:ph type="body" idx="12" hasCustomPrompt="1"/>
          </p:nvPr>
        </p:nvSpPr>
        <p:spPr>
          <a:xfrm>
            <a:off x="3851121" y="2305381"/>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2</a:t>
            </a:r>
            <a:endParaRPr lang="zh-CN" altLang="en-US" dirty="0"/>
          </a:p>
        </p:txBody>
      </p:sp>
      <p:sp>
        <p:nvSpPr>
          <p:cNvPr id="36" name="文本占位符 2"/>
          <p:cNvSpPr>
            <a:spLocks noGrp="1"/>
          </p:cNvSpPr>
          <p:nvPr>
            <p:ph type="body" idx="13" hasCustomPrompt="1"/>
          </p:nvPr>
        </p:nvSpPr>
        <p:spPr>
          <a:xfrm>
            <a:off x="4803457" y="3749803"/>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37" name="文本占位符 2"/>
          <p:cNvSpPr>
            <a:spLocks noGrp="1"/>
          </p:cNvSpPr>
          <p:nvPr>
            <p:ph type="body" idx="14" hasCustomPrompt="1"/>
          </p:nvPr>
        </p:nvSpPr>
        <p:spPr>
          <a:xfrm>
            <a:off x="3851121" y="3429000"/>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3</a:t>
            </a:r>
            <a:endParaRPr lang="zh-CN" altLang="en-US" dirty="0"/>
          </a:p>
        </p:txBody>
      </p:sp>
      <p:grpSp>
        <p:nvGrpSpPr>
          <p:cNvPr id="38" name="组合 37"/>
          <p:cNvGrpSpPr/>
          <p:nvPr userDrawn="1"/>
        </p:nvGrpSpPr>
        <p:grpSpPr>
          <a:xfrm>
            <a:off x="6257397" y="4343880"/>
            <a:ext cx="6245639" cy="2453527"/>
            <a:chOff x="5067300" y="3857984"/>
            <a:chExt cx="7508107" cy="2949473"/>
          </a:xfrm>
        </p:grpSpPr>
        <p:pic>
          <p:nvPicPr>
            <p:cNvPr id="39" name="图片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67300" y="6550603"/>
              <a:ext cx="7124700" cy="256854"/>
            </a:xfrm>
            <a:prstGeom prst="rect">
              <a:avLst/>
            </a:prstGeom>
          </p:spPr>
        </p:pic>
        <p:sp>
          <p:nvSpPr>
            <p:cNvPr id="40" name="等腰三角形 61"/>
            <p:cNvSpPr/>
            <p:nvPr userDrawn="1"/>
          </p:nvSpPr>
          <p:spPr>
            <a:xfrm rot="5210965" flipH="1" flipV="1">
              <a:off x="9360853" y="3545155"/>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Lst>
              <a:ahLst/>
              <a:cxnLst>
                <a:cxn ang="0">
                  <a:pos x="connsiteX0-1" y="connsiteY0-2"/>
                </a:cxn>
                <a:cxn ang="0">
                  <a:pos x="connsiteX1-3" y="connsiteY1-4"/>
                </a:cxn>
                <a:cxn ang="0">
                  <a:pos x="connsiteX2-5" y="connsiteY2-6"/>
                </a:cxn>
                <a:cxn ang="0">
                  <a:pos x="connsiteX3-7" y="connsiteY3-8"/>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61"/>
            <p:cNvSpPr/>
            <p:nvPr userDrawn="1"/>
          </p:nvSpPr>
          <p:spPr>
            <a:xfrm rot="3935556" flipH="1" flipV="1">
              <a:off x="10439931" y="2843896"/>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占位符 2"/>
          <p:cNvSpPr>
            <a:spLocks noGrp="1"/>
          </p:cNvSpPr>
          <p:nvPr>
            <p:ph type="body" idx="15" hasCustomPrompt="1"/>
          </p:nvPr>
        </p:nvSpPr>
        <p:spPr>
          <a:xfrm>
            <a:off x="4803457" y="4873422"/>
            <a:ext cx="5167298" cy="453113"/>
          </a:xfrm>
          <a:prstGeom prst="rect">
            <a:avLst/>
          </a:prstGeom>
        </p:spPr>
        <p:txBody>
          <a:bodyPr/>
          <a:lstStyle>
            <a:lvl1pPr marL="0" indent="0">
              <a:buNone/>
              <a:defRPr sz="2400" b="1">
                <a:solidFill>
                  <a:schemeClr val="tx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5" name="文本占位符 2"/>
          <p:cNvSpPr>
            <a:spLocks noGrp="1"/>
          </p:cNvSpPr>
          <p:nvPr>
            <p:ph type="body" idx="16" hasCustomPrompt="1"/>
          </p:nvPr>
        </p:nvSpPr>
        <p:spPr>
          <a:xfrm>
            <a:off x="3851121" y="4552619"/>
            <a:ext cx="778752" cy="1035222"/>
          </a:xfrm>
          <a:prstGeom prst="rect">
            <a:avLst/>
          </a:prstGeom>
        </p:spPr>
        <p:txBody>
          <a:bodyPr/>
          <a:lstStyle>
            <a:lvl1pPr marL="0" indent="0">
              <a:buNone/>
              <a:defRPr sz="5400" b="0">
                <a:solidFill>
                  <a:schemeClr val="tx1"/>
                </a:solidFill>
                <a:latin typeface="Impact" panose="020B080603090205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4</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22" name="矩形 21"/>
          <p:cNvSpPr/>
          <p:nvPr userDrawn="1"/>
        </p:nvSpPr>
        <p:spPr>
          <a:xfrm>
            <a:off x="0" y="0"/>
            <a:ext cx="12192000" cy="685800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userDrawn="1"/>
        </p:nvSpPr>
        <p:spPr>
          <a:xfrm>
            <a:off x="0" y="0"/>
            <a:ext cx="12192000" cy="6858000"/>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4"/>
          <p:cNvSpPr>
            <a:spLocks noGrp="1"/>
          </p:cNvSpPr>
          <p:nvPr>
            <p:ph type="title" hasCustomPrompt="1"/>
          </p:nvPr>
        </p:nvSpPr>
        <p:spPr>
          <a:xfrm>
            <a:off x="4690038" y="2899839"/>
            <a:ext cx="5419185" cy="652754"/>
          </a:xfrm>
          <a:prstGeom prst="rect">
            <a:avLst/>
          </a:prstGeom>
        </p:spPr>
        <p:txBody>
          <a:bodyPr/>
          <a:lstStyle>
            <a:lvl1pPr>
              <a:defRPr b="1">
                <a:latin typeface="微软雅黑" panose="020B0503020204020204" pitchFamily="34" charset="-122"/>
                <a:ea typeface="微软雅黑" panose="020B0503020204020204" pitchFamily="34" charset="-122"/>
              </a:defRPr>
            </a:lvl1pPr>
          </a:lstStyle>
          <a:p>
            <a:pPr lvl="0"/>
            <a:r>
              <a:rPr lang="zh-CN" altLang="en-US" dirty="0"/>
              <a:t>单击此处编辑文本</a:t>
            </a:r>
            <a:endParaRPr lang="zh-CN" altLang="en-US" dirty="0"/>
          </a:p>
        </p:txBody>
      </p:sp>
      <p:sp>
        <p:nvSpPr>
          <p:cNvPr id="12" name="等腰三角形 61"/>
          <p:cNvSpPr/>
          <p:nvPr userDrawn="1"/>
        </p:nvSpPr>
        <p:spPr>
          <a:xfrm rot="3622870">
            <a:off x="431183" y="809442"/>
            <a:ext cx="1084619" cy="3072301"/>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chemeClr val="accent6">
                  <a:lumMod val="60000"/>
                  <a:lumOff val="40000"/>
                </a:schemeClr>
              </a:gs>
              <a:gs pos="100000">
                <a:schemeClr val="accent6">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p:cNvGrpSpPr/>
          <p:nvPr userDrawn="1"/>
        </p:nvGrpSpPr>
        <p:grpSpPr>
          <a:xfrm>
            <a:off x="-383406" y="13513"/>
            <a:ext cx="6830505" cy="2596905"/>
            <a:chOff x="-383406" y="13513"/>
            <a:chExt cx="7508106" cy="2854524"/>
          </a:xfrm>
        </p:grpSpPr>
        <p:pic>
          <p:nvPicPr>
            <p:cNvPr id="32" name="图片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flipV="1">
              <a:off x="0" y="13513"/>
              <a:ext cx="7124700" cy="256854"/>
            </a:xfrm>
            <a:prstGeom prst="rect">
              <a:avLst/>
            </a:prstGeom>
          </p:spPr>
        </p:pic>
        <p:sp>
          <p:nvSpPr>
            <p:cNvPr id="42" name="等腰三角形 61"/>
            <p:cNvSpPr/>
            <p:nvPr userDrawn="1"/>
          </p:nvSpPr>
          <p:spPr>
            <a:xfrm rot="5210965">
              <a:off x="1236172" y="-928686"/>
              <a:ext cx="1616939" cy="4195786"/>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Lst>
              <a:ahLst/>
              <a:cxnLst>
                <a:cxn ang="0">
                  <a:pos x="connsiteX0-1" y="connsiteY0-2"/>
                </a:cxn>
                <a:cxn ang="0">
                  <a:pos x="connsiteX1-3" y="connsiteY1-4"/>
                </a:cxn>
                <a:cxn ang="0">
                  <a:pos x="connsiteX2-5" y="connsiteY2-6"/>
                </a:cxn>
                <a:cxn ang="0">
                  <a:pos x="connsiteX3-7" y="connsiteY3-8"/>
                </a:cxn>
              </a:cxnLst>
              <a:rect l="l" t="t" r="r" b="b"/>
              <a:pathLst>
                <a:path w="1616939" h="4195786">
                  <a:moveTo>
                    <a:pt x="16859" y="4102057"/>
                  </a:moveTo>
                  <a:cubicBezTo>
                    <a:pt x="11239" y="2734705"/>
                    <a:pt x="5620" y="1367352"/>
                    <a:pt x="0" y="0"/>
                  </a:cubicBezTo>
                  <a:lnTo>
                    <a:pt x="1616939" y="4195786"/>
                  </a:lnTo>
                  <a:lnTo>
                    <a:pt x="16859" y="4102057"/>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61"/>
            <p:cNvSpPr/>
            <p:nvPr userDrawn="1"/>
          </p:nvSpPr>
          <p:spPr>
            <a:xfrm rot="3935556">
              <a:off x="630682" y="732562"/>
              <a:ext cx="1121387" cy="3149564"/>
            </a:xfrm>
            <a:custGeom>
              <a:avLst/>
              <a:gdLst>
                <a:gd name="connsiteX0" fmla="*/ 0 w 1582054"/>
                <a:gd name="connsiteY0" fmla="*/ 3776548 h 3776548"/>
                <a:gd name="connsiteX1" fmla="*/ 0 w 1582054"/>
                <a:gd name="connsiteY1" fmla="*/ 0 h 3776548"/>
                <a:gd name="connsiteX2" fmla="*/ 1582054 w 1582054"/>
                <a:gd name="connsiteY2" fmla="*/ 3776548 h 3776548"/>
                <a:gd name="connsiteX3" fmla="*/ 0 w 1582054"/>
                <a:gd name="connsiteY3" fmla="*/ 3776548 h 3776548"/>
                <a:gd name="connsiteX0-1" fmla="*/ 0 w 1600080"/>
                <a:gd name="connsiteY0-2" fmla="*/ 3776548 h 3870277"/>
                <a:gd name="connsiteX1-3" fmla="*/ 0 w 1600080"/>
                <a:gd name="connsiteY1-4" fmla="*/ 0 h 3870277"/>
                <a:gd name="connsiteX2-5" fmla="*/ 1600080 w 1600080"/>
                <a:gd name="connsiteY2-6" fmla="*/ 3870277 h 3870277"/>
                <a:gd name="connsiteX3-7" fmla="*/ 0 w 1600080"/>
                <a:gd name="connsiteY3-8" fmla="*/ 3776548 h 3870277"/>
                <a:gd name="connsiteX0-9" fmla="*/ 16859 w 1616939"/>
                <a:gd name="connsiteY0-10" fmla="*/ 4102057 h 4195786"/>
                <a:gd name="connsiteX1-11" fmla="*/ 0 w 1616939"/>
                <a:gd name="connsiteY1-12" fmla="*/ 0 h 4195786"/>
                <a:gd name="connsiteX2-13" fmla="*/ 1616939 w 1616939"/>
                <a:gd name="connsiteY2-14" fmla="*/ 4195786 h 4195786"/>
                <a:gd name="connsiteX3-15" fmla="*/ 16859 w 1616939"/>
                <a:gd name="connsiteY3-16" fmla="*/ 4102057 h 4195786"/>
                <a:gd name="connsiteX0-17" fmla="*/ 1132 w 1624232"/>
                <a:gd name="connsiteY0-18" fmla="*/ 3683146 h 4195786"/>
                <a:gd name="connsiteX1-19" fmla="*/ 7293 w 1624232"/>
                <a:gd name="connsiteY1-20" fmla="*/ 0 h 4195786"/>
                <a:gd name="connsiteX2-21" fmla="*/ 1624232 w 1624232"/>
                <a:gd name="connsiteY2-22" fmla="*/ 4195786 h 4195786"/>
                <a:gd name="connsiteX3-23" fmla="*/ 1132 w 1624232"/>
                <a:gd name="connsiteY3-24" fmla="*/ 3683146 h 4195786"/>
                <a:gd name="connsiteX0-25" fmla="*/ 1133 w 1566812"/>
                <a:gd name="connsiteY0-26" fmla="*/ 3683146 h 4400602"/>
                <a:gd name="connsiteX1-27" fmla="*/ 7294 w 1566812"/>
                <a:gd name="connsiteY1-28" fmla="*/ 0 h 4400602"/>
                <a:gd name="connsiteX2-29" fmla="*/ 1566812 w 1566812"/>
                <a:gd name="connsiteY2-30" fmla="*/ 4400601 h 4400602"/>
                <a:gd name="connsiteX3-31" fmla="*/ 1133 w 1566812"/>
                <a:gd name="connsiteY3-32" fmla="*/ 3683146 h 4400602"/>
              </a:gdLst>
              <a:ahLst/>
              <a:cxnLst>
                <a:cxn ang="0">
                  <a:pos x="connsiteX0-1" y="connsiteY0-2"/>
                </a:cxn>
                <a:cxn ang="0">
                  <a:pos x="connsiteX1-3" y="connsiteY1-4"/>
                </a:cxn>
                <a:cxn ang="0">
                  <a:pos x="connsiteX2-5" y="connsiteY2-6"/>
                </a:cxn>
                <a:cxn ang="0">
                  <a:pos x="connsiteX3-7" y="connsiteY3-8"/>
                </a:cxn>
              </a:cxnLst>
              <a:rect l="l" t="t" r="r" b="b"/>
              <a:pathLst>
                <a:path w="1566812" h="4400602">
                  <a:moveTo>
                    <a:pt x="1133" y="3683146"/>
                  </a:moveTo>
                  <a:cubicBezTo>
                    <a:pt x="-4487" y="2315794"/>
                    <a:pt x="12914" y="1367352"/>
                    <a:pt x="7294" y="0"/>
                  </a:cubicBezTo>
                  <a:lnTo>
                    <a:pt x="1566812" y="4400601"/>
                  </a:lnTo>
                  <a:lnTo>
                    <a:pt x="1133" y="3683146"/>
                  </a:lnTo>
                  <a:close/>
                </a:path>
              </a:pathLst>
            </a:custGeom>
            <a:gradFill flip="none" rotWithShape="0">
              <a:gsLst>
                <a:gs pos="0">
                  <a:srgbClr val="019DE6"/>
                </a:gs>
                <a:gs pos="100000">
                  <a:srgbClr val="244FA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7" name="矩形 26"/>
          <p:cNvSpPr/>
          <p:nvPr userDrawn="1"/>
        </p:nvSpPr>
        <p:spPr>
          <a:xfrm>
            <a:off x="0" y="0"/>
            <a:ext cx="12192000" cy="68685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43"/>
            <a:ext cx="12192000" cy="755808"/>
          </a:xfrm>
          <a:prstGeom prst="rect">
            <a:avLst/>
          </a:prstGeom>
        </p:spPr>
      </p:pic>
      <p:pic>
        <p:nvPicPr>
          <p:cNvPr id="14" name="图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7300" y="6550603"/>
            <a:ext cx="7124700" cy="256854"/>
          </a:xfrm>
          <a:prstGeom prst="rect">
            <a:avLst/>
          </a:prstGeom>
        </p:spPr>
      </p:pic>
      <p:sp>
        <p:nvSpPr>
          <p:cNvPr id="6" name="灯片编号占位符 5"/>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fld>
            <a:endParaRPr lang="zh-CN" altLang="en-US" dirty="0"/>
          </a:p>
        </p:txBody>
      </p:sp>
      <p:grpSp>
        <p:nvGrpSpPr>
          <p:cNvPr id="24" name="组合 23"/>
          <p:cNvGrpSpPr/>
          <p:nvPr userDrawn="1"/>
        </p:nvGrpSpPr>
        <p:grpSpPr>
          <a:xfrm>
            <a:off x="0" y="6473036"/>
            <a:ext cx="12192000" cy="395484"/>
            <a:chOff x="0" y="6473036"/>
            <a:chExt cx="12192000" cy="395484"/>
          </a:xfrm>
        </p:grpSpPr>
        <p:pic>
          <p:nvPicPr>
            <p:cNvPr id="12" name="图片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473036"/>
              <a:ext cx="12192000" cy="327878"/>
            </a:xfrm>
            <a:prstGeom prst="rect">
              <a:avLst/>
            </a:prstGeom>
          </p:spPr>
        </p:pic>
        <p:pic>
          <p:nvPicPr>
            <p:cNvPr id="16" name="图片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50603"/>
              <a:ext cx="12192000" cy="317917"/>
            </a:xfrm>
            <a:prstGeom prst="rect">
              <a:avLst/>
            </a:prstGeom>
          </p:spPr>
        </p:pic>
      </p:grpSp>
      <p:sp>
        <p:nvSpPr>
          <p:cNvPr id="5" name="页脚占位符 4"/>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714241"/>
            <a:ext cx="12192000" cy="84140"/>
          </a:xfrm>
          <a:prstGeom prst="rect">
            <a:avLst/>
          </a:prstGeom>
        </p:spPr>
      </p:pic>
      <p:sp>
        <p:nvSpPr>
          <p:cNvPr id="21" name="标题 4"/>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endParaRPr lang="zh-CN" altLang="en-US" dirty="0"/>
          </a:p>
        </p:txBody>
      </p:sp>
      <p:pic>
        <p:nvPicPr>
          <p:cNvPr id="13" name="图片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93442" y="147393"/>
            <a:ext cx="619358" cy="4210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多级标题">
    <p:spTree>
      <p:nvGrpSpPr>
        <p:cNvPr id="1" name=""/>
        <p:cNvGrpSpPr/>
        <p:nvPr/>
      </p:nvGrpSpPr>
      <p:grpSpPr>
        <a:xfrm>
          <a:off x="0" y="0"/>
          <a:ext cx="0" cy="0"/>
          <a:chOff x="0" y="0"/>
          <a:chExt cx="0" cy="0"/>
        </a:xfrm>
      </p:grpSpPr>
      <p:sp>
        <p:nvSpPr>
          <p:cNvPr id="27" name="矩形 26"/>
          <p:cNvSpPr/>
          <p:nvPr userDrawn="1"/>
        </p:nvSpPr>
        <p:spPr>
          <a:xfrm>
            <a:off x="0" y="0"/>
            <a:ext cx="12192000" cy="68685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43"/>
            <a:ext cx="12192000" cy="755808"/>
          </a:xfrm>
          <a:prstGeom prst="rect">
            <a:avLst/>
          </a:prstGeom>
        </p:spPr>
      </p:pic>
      <p:pic>
        <p:nvPicPr>
          <p:cNvPr id="14" name="图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7300" y="6550603"/>
            <a:ext cx="7124700" cy="256854"/>
          </a:xfrm>
          <a:prstGeom prst="rect">
            <a:avLst/>
          </a:prstGeom>
        </p:spPr>
      </p:pic>
      <p:sp>
        <p:nvSpPr>
          <p:cNvPr id="6" name="灯片编号占位符 5"/>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fld>
            <a:endParaRPr lang="zh-CN" altLang="en-US" dirty="0"/>
          </a:p>
        </p:txBody>
      </p:sp>
      <p:grpSp>
        <p:nvGrpSpPr>
          <p:cNvPr id="24" name="组合 23"/>
          <p:cNvGrpSpPr/>
          <p:nvPr userDrawn="1"/>
        </p:nvGrpSpPr>
        <p:grpSpPr>
          <a:xfrm>
            <a:off x="0" y="6473036"/>
            <a:ext cx="12192000" cy="395484"/>
            <a:chOff x="0" y="6473036"/>
            <a:chExt cx="12192000" cy="395484"/>
          </a:xfrm>
        </p:grpSpPr>
        <p:pic>
          <p:nvPicPr>
            <p:cNvPr id="12" name="图片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473036"/>
              <a:ext cx="12192000" cy="327878"/>
            </a:xfrm>
            <a:prstGeom prst="rect">
              <a:avLst/>
            </a:prstGeom>
          </p:spPr>
        </p:pic>
        <p:pic>
          <p:nvPicPr>
            <p:cNvPr id="16" name="图片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50603"/>
              <a:ext cx="12192000" cy="317917"/>
            </a:xfrm>
            <a:prstGeom prst="rect">
              <a:avLst/>
            </a:prstGeom>
          </p:spPr>
        </p:pic>
      </p:grpSp>
      <p:sp>
        <p:nvSpPr>
          <p:cNvPr id="5" name="页脚占位符 4"/>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714241"/>
            <a:ext cx="12192000" cy="84140"/>
          </a:xfrm>
          <a:prstGeom prst="rect">
            <a:avLst/>
          </a:prstGeom>
        </p:spPr>
      </p:pic>
      <p:sp>
        <p:nvSpPr>
          <p:cNvPr id="21" name="标题 4"/>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endParaRPr lang="zh-CN" altLang="en-US" dirty="0"/>
          </a:p>
        </p:txBody>
      </p:sp>
      <p:pic>
        <p:nvPicPr>
          <p:cNvPr id="13" name="图片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93442" y="147393"/>
            <a:ext cx="619358" cy="421088"/>
          </a:xfrm>
          <a:prstGeom prst="rect">
            <a:avLst/>
          </a:prstGeom>
        </p:spPr>
      </p:pic>
      <p:sp>
        <p:nvSpPr>
          <p:cNvPr id="17" name="内容占位符 2"/>
          <p:cNvSpPr>
            <a:spLocks noGrp="1"/>
          </p:cNvSpPr>
          <p:nvPr>
            <p:ph idx="1" hasCustomPrompt="1"/>
          </p:nvPr>
        </p:nvSpPr>
        <p:spPr>
          <a:xfrm>
            <a:off x="665480" y="1512622"/>
            <a:ext cx="10515600" cy="3971173"/>
          </a:xfrm>
          <a:prstGeom prst="rect">
            <a:avLst/>
          </a:prstGeo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单击此处编辑文本</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彩色多级标题">
    <p:spTree>
      <p:nvGrpSpPr>
        <p:cNvPr id="1" name=""/>
        <p:cNvGrpSpPr/>
        <p:nvPr/>
      </p:nvGrpSpPr>
      <p:grpSpPr>
        <a:xfrm>
          <a:off x="0" y="0"/>
          <a:ext cx="0" cy="0"/>
          <a:chOff x="0" y="0"/>
          <a:chExt cx="0" cy="0"/>
        </a:xfrm>
      </p:grpSpPr>
      <p:sp>
        <p:nvSpPr>
          <p:cNvPr id="27" name="矩形 26"/>
          <p:cNvSpPr/>
          <p:nvPr userDrawn="1"/>
        </p:nvSpPr>
        <p:spPr>
          <a:xfrm>
            <a:off x="0" y="0"/>
            <a:ext cx="12192000" cy="68685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43"/>
            <a:ext cx="12192000" cy="755808"/>
          </a:xfrm>
          <a:prstGeom prst="rect">
            <a:avLst/>
          </a:prstGeom>
        </p:spPr>
      </p:pic>
      <p:pic>
        <p:nvPicPr>
          <p:cNvPr id="14" name="图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67300" y="6550603"/>
            <a:ext cx="7124700" cy="256854"/>
          </a:xfrm>
          <a:prstGeom prst="rect">
            <a:avLst/>
          </a:prstGeom>
        </p:spPr>
      </p:pic>
      <p:sp>
        <p:nvSpPr>
          <p:cNvPr id="6" name="灯片编号占位符 5"/>
          <p:cNvSpPr>
            <a:spLocks noGrp="1"/>
          </p:cNvSpPr>
          <p:nvPr>
            <p:ph type="sldNum" sz="quarter" idx="12"/>
          </p:nvPr>
        </p:nvSpPr>
        <p:spPr>
          <a:xfrm>
            <a:off x="9896620" y="6539466"/>
            <a:ext cx="2295380" cy="226743"/>
          </a:xfrm>
          <a:prstGeom prst="rect">
            <a:avLst/>
          </a:prstGeom>
        </p:spPr>
        <p:txBody>
          <a:bodyPr/>
          <a:lstStyle>
            <a:lvl1pPr algn="r">
              <a:defRPr sz="1200" b="1">
                <a:solidFill>
                  <a:schemeClr val="bg1">
                    <a:alpha val="80000"/>
                  </a:schemeClr>
                </a:solidFill>
                <a:latin typeface="微软雅黑" panose="020B0503020204020204" pitchFamily="34" charset="-122"/>
                <a:ea typeface="微软雅黑" panose="020B0503020204020204" pitchFamily="34" charset="-122"/>
              </a:defRPr>
            </a:lvl1pPr>
          </a:lstStyle>
          <a:p>
            <a:fld id="{85F8B262-510B-45FB-9F68-19347AFD565E}" type="slidenum">
              <a:rPr lang="zh-CN" altLang="en-US" smtClean="0"/>
            </a:fld>
            <a:endParaRPr lang="zh-CN" altLang="en-US" dirty="0"/>
          </a:p>
        </p:txBody>
      </p:sp>
      <p:grpSp>
        <p:nvGrpSpPr>
          <p:cNvPr id="24" name="组合 23"/>
          <p:cNvGrpSpPr/>
          <p:nvPr userDrawn="1"/>
        </p:nvGrpSpPr>
        <p:grpSpPr>
          <a:xfrm>
            <a:off x="0" y="6473036"/>
            <a:ext cx="12192000" cy="395484"/>
            <a:chOff x="0" y="6473036"/>
            <a:chExt cx="12192000" cy="395484"/>
          </a:xfrm>
        </p:grpSpPr>
        <p:pic>
          <p:nvPicPr>
            <p:cNvPr id="12" name="图片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473036"/>
              <a:ext cx="12192000" cy="327878"/>
            </a:xfrm>
            <a:prstGeom prst="rect">
              <a:avLst/>
            </a:prstGeom>
          </p:spPr>
        </p:pic>
        <p:pic>
          <p:nvPicPr>
            <p:cNvPr id="16" name="图片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50603"/>
              <a:ext cx="12192000" cy="317917"/>
            </a:xfrm>
            <a:prstGeom prst="rect">
              <a:avLst/>
            </a:prstGeom>
          </p:spPr>
        </p:pic>
      </p:grpSp>
      <p:sp>
        <p:nvSpPr>
          <p:cNvPr id="5" name="页脚占位符 4"/>
          <p:cNvSpPr>
            <a:spLocks noGrp="1"/>
          </p:cNvSpPr>
          <p:nvPr>
            <p:ph type="ftr" sz="quarter" idx="11"/>
          </p:nvPr>
        </p:nvSpPr>
        <p:spPr>
          <a:xfrm>
            <a:off x="193442" y="6595470"/>
            <a:ext cx="4942840" cy="365125"/>
          </a:xfrm>
          <a:prstGeom prst="rect">
            <a:avLst/>
          </a:prstGeom>
        </p:spPr>
        <p:txBody>
          <a:bodyPr/>
          <a:lstStyle>
            <a:lvl1pPr>
              <a:defRPr sz="1200"/>
            </a:lvl1pPr>
          </a:lstStyle>
          <a:p>
            <a:r>
              <a:rPr lang="en-US" altLang="zh-CN" b="1" dirty="0">
                <a:solidFill>
                  <a:srgbClr val="F8F8F8">
                    <a:alpha val="80000"/>
                  </a:srgbClr>
                </a:solidFill>
                <a:latin typeface="Arial" panose="020B0604020202020204" pitchFamily="34" charset="0"/>
                <a:cs typeface="Arial" panose="020B0604020202020204" pitchFamily="34" charset="0"/>
              </a:rPr>
              <a:t>HARBIN INSTITUTE </a:t>
            </a:r>
            <a:r>
              <a:rPr lang="en-US" altLang="zh-CN" sz="1100" b="1" dirty="0">
                <a:solidFill>
                  <a:srgbClr val="F8F8F8">
                    <a:alpha val="80000"/>
                  </a:srgbClr>
                </a:solidFill>
                <a:latin typeface="Arial" panose="020B0604020202020204" pitchFamily="34" charset="0"/>
                <a:cs typeface="Arial" panose="020B0604020202020204" pitchFamily="34" charset="0"/>
              </a:rPr>
              <a:t>OF</a:t>
            </a:r>
            <a:r>
              <a:rPr lang="en-US" altLang="zh-CN" b="1" dirty="0">
                <a:solidFill>
                  <a:srgbClr val="F8F8F8">
                    <a:alpha val="80000"/>
                  </a:srgbClr>
                </a:solidFill>
                <a:latin typeface="Arial" panose="020B0604020202020204" pitchFamily="34" charset="0"/>
                <a:cs typeface="Arial" panose="020B0604020202020204" pitchFamily="34" charset="0"/>
              </a:rPr>
              <a:t> TECHNOLOGY</a:t>
            </a:r>
            <a:endParaRPr lang="zh-CN" altLang="en-US" b="1" dirty="0">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pic>
        <p:nvPicPr>
          <p:cNvPr id="3" name="图片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714241"/>
            <a:ext cx="12192000" cy="84140"/>
          </a:xfrm>
          <a:prstGeom prst="rect">
            <a:avLst/>
          </a:prstGeom>
        </p:spPr>
      </p:pic>
      <p:sp>
        <p:nvSpPr>
          <p:cNvPr id="21" name="标题 4"/>
          <p:cNvSpPr>
            <a:spLocks noGrp="1"/>
          </p:cNvSpPr>
          <p:nvPr>
            <p:ph type="title" hasCustomPrompt="1"/>
          </p:nvPr>
        </p:nvSpPr>
        <p:spPr>
          <a:xfrm>
            <a:off x="888366" y="98277"/>
            <a:ext cx="5419185" cy="481783"/>
          </a:xfrm>
          <a:prstGeom prst="rect">
            <a:avLst/>
          </a:prstGeom>
        </p:spPr>
        <p:txBody>
          <a:bodyPr/>
          <a:lstStyle>
            <a:lvl1pPr>
              <a:defRPr sz="32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单击此处编辑标题</a:t>
            </a:r>
            <a:endParaRPr lang="zh-CN" altLang="en-US" dirty="0"/>
          </a:p>
        </p:txBody>
      </p:sp>
      <p:pic>
        <p:nvPicPr>
          <p:cNvPr id="13" name="图片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93442" y="147393"/>
            <a:ext cx="619358" cy="421088"/>
          </a:xfrm>
          <a:prstGeom prst="rect">
            <a:avLst/>
          </a:prstGeom>
        </p:spPr>
      </p:pic>
      <p:sp>
        <p:nvSpPr>
          <p:cNvPr id="17" name="内容占位符 7"/>
          <p:cNvSpPr>
            <a:spLocks noGrp="1"/>
          </p:cNvSpPr>
          <p:nvPr>
            <p:ph sz="quarter" idx="1"/>
          </p:nvPr>
        </p:nvSpPr>
        <p:spPr>
          <a:xfrm>
            <a:off x="722326" y="1070857"/>
            <a:ext cx="8153400" cy="4495800"/>
          </a:xfrm>
          <a:prstGeom prst="rect">
            <a:avLst/>
          </a:prstGeom>
          <a:noFill/>
        </p:spPr>
        <p:txBody>
          <a:bodyPr/>
          <a:lstStyle>
            <a:lvl1pPr>
              <a:buClr>
                <a:srgbClr val="C00000"/>
              </a:buClr>
              <a:buFont typeface="Wingdings" panose="05000000000000000000" pitchFamily="2" charset="2"/>
              <a:buChar char="p"/>
              <a:defRPr>
                <a:solidFill>
                  <a:schemeClr val="tx1"/>
                </a:solidFill>
              </a:defRPr>
            </a:lvl1pPr>
            <a:lvl2pPr>
              <a:buClr>
                <a:schemeClr val="accent1"/>
              </a:buClr>
              <a:buFont typeface="Wingdings" panose="05000000000000000000" pitchFamily="2" charset="2"/>
              <a:buChar char="p"/>
              <a:defRPr>
                <a:solidFill>
                  <a:schemeClr val="tx1"/>
                </a:solidFill>
              </a:defRPr>
            </a:lvl2pPr>
            <a:lvl3pPr>
              <a:buClr>
                <a:schemeClr val="accent6"/>
              </a:buClr>
              <a:buFont typeface="Wingdings" panose="05000000000000000000" pitchFamily="2" charset="2"/>
              <a:buChar char="p"/>
              <a:defRPr>
                <a:solidFill>
                  <a:schemeClr val="tx1"/>
                </a:solidFill>
              </a:defRPr>
            </a:lvl3pPr>
            <a:lvl4pPr>
              <a:buClr>
                <a:srgbClr val="FFC000"/>
              </a:buClr>
              <a:buFont typeface="Wingdings" panose="05000000000000000000" pitchFamily="2" charset="2"/>
              <a:buChar char="p"/>
              <a:defRPr>
                <a:solidFill>
                  <a:schemeClr val="tx1"/>
                </a:solidFill>
              </a:defRPr>
            </a:lvl4pPr>
            <a:lvl5pPr>
              <a:buFont typeface="Wingdings" panose="05000000000000000000" pitchFamily="2" charset="2"/>
              <a:buChar char="p"/>
              <a:defRPr>
                <a:solidFill>
                  <a:schemeClr val="tx1"/>
                </a:solidFill>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wdDn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1.pn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0.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2.png"/><Relationship Id="rId1"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79.png"/><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0.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9.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3.png"/><Relationship Id="rId1" Type="http://schemas.openxmlformats.org/officeDocument/2006/relationships/image" Target="../media/image10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7.png"/><Relationship Id="rId1" Type="http://schemas.openxmlformats.org/officeDocument/2006/relationships/image" Target="../media/image106.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1540" y="1109637"/>
            <a:ext cx="10515600" cy="903168"/>
          </a:xfrm>
        </p:spPr>
        <p:txBody>
          <a:bodyPr/>
          <a:lstStyle/>
          <a:p>
            <a:br>
              <a:rPr lang="en-US" altLang="zh-CN" dirty="0">
                <a:latin typeface="+mn-lt"/>
                <a:ea typeface="+mn-ea"/>
                <a:cs typeface="+mn-ea"/>
                <a:sym typeface="+mn-lt"/>
              </a:rPr>
            </a:br>
            <a:r>
              <a:rPr lang="en-US" altLang="zh-CN" dirty="0">
                <a:latin typeface="+mn-lt"/>
                <a:ea typeface="+mn-ea"/>
                <a:cs typeface="+mn-ea"/>
                <a:sym typeface="+mn-lt"/>
              </a:rPr>
              <a:t>NLP</a:t>
            </a:r>
            <a:r>
              <a:rPr lang="zh-CN" altLang="en-US" dirty="0">
                <a:latin typeface="+mn-lt"/>
                <a:ea typeface="+mn-ea"/>
                <a:cs typeface="+mn-ea"/>
                <a:sym typeface="+mn-lt"/>
              </a:rPr>
              <a:t>学习：第六期</a:t>
            </a:r>
            <a:endParaRPr lang="zh-CN" altLang="en-US" dirty="0">
              <a:latin typeface="+mn-lt"/>
              <a:ea typeface="+mn-ea"/>
              <a:cs typeface="+mn-ea"/>
              <a:sym typeface="+mn-lt"/>
            </a:endParaRPr>
          </a:p>
        </p:txBody>
      </p:sp>
      <p:sp>
        <p:nvSpPr>
          <p:cNvPr id="4" name="标题 1"/>
          <p:cNvSpPr txBox="1"/>
          <p:nvPr/>
        </p:nvSpPr>
        <p:spPr>
          <a:xfrm>
            <a:off x="3205129" y="4952955"/>
            <a:ext cx="5948422" cy="481004"/>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zh-CN" altLang="en-US" sz="2800" b="1" dirty="0">
                <a:solidFill>
                  <a:schemeClr val="tx1">
                    <a:lumMod val="65000"/>
                    <a:lumOff val="35000"/>
                  </a:schemeClr>
                </a:solidFill>
                <a:latin typeface="+mn-lt"/>
                <a:ea typeface="+mn-ea"/>
                <a:cs typeface="+mn-ea"/>
                <a:sym typeface="+mn-lt"/>
              </a:rPr>
              <a:t>王兴昊</a:t>
            </a:r>
            <a:endParaRPr lang="zh-CN" altLang="en-US" sz="2800" b="1" dirty="0">
              <a:solidFill>
                <a:schemeClr val="tx1">
                  <a:lumMod val="65000"/>
                  <a:lumOff val="35000"/>
                </a:schemeClr>
              </a:solidFill>
              <a:latin typeface="+mn-lt"/>
              <a:ea typeface="+mn-ea"/>
              <a:cs typeface="+mn-ea"/>
              <a:sym typeface="+mn-lt"/>
            </a:endParaRPr>
          </a:p>
        </p:txBody>
      </p:sp>
      <p:sp>
        <p:nvSpPr>
          <p:cNvPr id="6" name="标题 1"/>
          <p:cNvSpPr txBox="1"/>
          <p:nvPr/>
        </p:nvSpPr>
        <p:spPr>
          <a:xfrm>
            <a:off x="4961255" y="5487670"/>
            <a:ext cx="2435225" cy="685165"/>
          </a:xfrm>
          <a:prstGeom prst="rect">
            <a:avLst/>
          </a:prstGeom>
        </p:spPr>
        <p:txBody>
          <a:bodyPr/>
          <a:lstStyle>
            <a:lvl1pPr algn="ctr" defTabSz="914400" rtl="0" eaLnBrk="1" latinLnBrk="0" hangingPunct="1">
              <a:lnSpc>
                <a:spcPct val="90000"/>
              </a:lnSpc>
              <a:spcBef>
                <a:spcPct val="0"/>
              </a:spcBef>
              <a:buNone/>
              <a:defRPr sz="5400" b="1"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1800" b="1" dirty="0">
                <a:solidFill>
                  <a:schemeClr val="tx1">
                    <a:lumMod val="65000"/>
                    <a:lumOff val="35000"/>
                  </a:schemeClr>
                </a:solidFill>
                <a:latin typeface="+mn-lt"/>
                <a:ea typeface="+mn-ea"/>
                <a:cs typeface="+mn-ea"/>
                <a:sym typeface="+mn-lt"/>
              </a:rPr>
              <a:t>2021</a:t>
            </a:r>
            <a:r>
              <a:rPr lang="zh-CN" altLang="en-US" sz="1800" b="1" dirty="0">
                <a:solidFill>
                  <a:schemeClr val="tx1">
                    <a:lumMod val="65000"/>
                    <a:lumOff val="35000"/>
                  </a:schemeClr>
                </a:solidFill>
                <a:latin typeface="+mn-lt"/>
                <a:ea typeface="+mn-ea"/>
                <a:cs typeface="+mn-ea"/>
                <a:sym typeface="+mn-lt"/>
              </a:rPr>
              <a:t>年</a:t>
            </a:r>
            <a:r>
              <a:rPr lang="en-US" altLang="zh-CN" sz="1800" b="1" dirty="0">
                <a:solidFill>
                  <a:schemeClr val="tx1">
                    <a:lumMod val="65000"/>
                    <a:lumOff val="35000"/>
                  </a:schemeClr>
                </a:solidFill>
                <a:latin typeface="+mn-lt"/>
                <a:ea typeface="+mn-ea"/>
                <a:cs typeface="+mn-ea"/>
                <a:sym typeface="+mn-lt"/>
              </a:rPr>
              <a:t>8</a:t>
            </a:r>
            <a:r>
              <a:rPr lang="zh-CN" altLang="en-US" sz="1800" b="1" dirty="0">
                <a:solidFill>
                  <a:schemeClr val="tx1">
                    <a:lumMod val="65000"/>
                    <a:lumOff val="35000"/>
                  </a:schemeClr>
                </a:solidFill>
                <a:latin typeface="+mn-lt"/>
                <a:ea typeface="+mn-ea"/>
                <a:cs typeface="+mn-ea"/>
                <a:sym typeface="+mn-lt"/>
              </a:rPr>
              <a:t>月</a:t>
            </a:r>
            <a:r>
              <a:rPr lang="en-US" altLang="zh-CN" sz="1800" b="1" dirty="0">
                <a:solidFill>
                  <a:schemeClr val="tx1">
                    <a:lumMod val="65000"/>
                    <a:lumOff val="35000"/>
                  </a:schemeClr>
                </a:solidFill>
                <a:latin typeface="+mn-lt"/>
                <a:ea typeface="+mn-ea"/>
                <a:cs typeface="+mn-ea"/>
                <a:sym typeface="+mn-lt"/>
              </a:rPr>
              <a:t>17</a:t>
            </a:r>
            <a:r>
              <a:rPr lang="zh-CN" altLang="en-US" sz="1800" b="1" dirty="0">
                <a:solidFill>
                  <a:schemeClr val="tx1">
                    <a:lumMod val="65000"/>
                    <a:lumOff val="35000"/>
                  </a:schemeClr>
                </a:solidFill>
                <a:latin typeface="+mn-lt"/>
                <a:ea typeface="+mn-ea"/>
                <a:cs typeface="+mn-ea"/>
                <a:sym typeface="+mn-lt"/>
              </a:rPr>
              <a:t>日</a:t>
            </a:r>
            <a:endParaRPr lang="zh-CN" altLang="en-US" sz="1800" b="1" dirty="0">
              <a:solidFill>
                <a:schemeClr val="tx1">
                  <a:lumMod val="65000"/>
                  <a:lumOff val="35000"/>
                </a:schemeClr>
              </a:solidFill>
              <a:latin typeface="+mn-lt"/>
              <a:ea typeface="+mn-ea"/>
              <a:cs typeface="+mn-ea"/>
              <a:sym typeface="+mn-lt"/>
            </a:endParaRPr>
          </a:p>
        </p:txBody>
      </p:sp>
      <p:sp>
        <p:nvSpPr>
          <p:cNvPr id="5" name="文本框 4"/>
          <p:cNvSpPr txBox="1"/>
          <p:nvPr/>
        </p:nvSpPr>
        <p:spPr>
          <a:xfrm>
            <a:off x="10314878" y="914483"/>
            <a:ext cx="2244524" cy="400110"/>
          </a:xfrm>
          <a:prstGeom prst="rect">
            <a:avLst/>
          </a:prstGeom>
          <a:noFill/>
        </p:spPr>
        <p:txBody>
          <a:bodyPr wrap="square" rtlCol="0">
            <a:spAutoFit/>
          </a:bodyPr>
          <a:lstStyle/>
          <a:p>
            <a:pPr algn="ctr"/>
            <a:r>
              <a:rPr lang="en-US" altLang="zh-CN" sz="2000" b="1" dirty="0">
                <a:solidFill>
                  <a:schemeClr val="accent1">
                    <a:lumMod val="60000"/>
                    <a:lumOff val="40000"/>
                  </a:schemeClr>
                </a:solidFill>
                <a:latin typeface="微软雅黑" panose="020B0503020204020204" pitchFamily="34" charset="-122"/>
                <a:ea typeface="微软雅黑" panose="020B0503020204020204" pitchFamily="34" charset="-122"/>
              </a:rPr>
              <a:t>HIT-SCIR</a:t>
            </a:r>
            <a:endParaRPr lang="zh-CN" altLang="en-US" sz="1400" b="1" dirty="0">
              <a:solidFill>
                <a:schemeClr val="accent1">
                  <a:lumMod val="60000"/>
                  <a:lumOff val="4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495888" y="2619047"/>
            <a:ext cx="5606025" cy="4712732"/>
          </a:xfrm>
          <a:prstGeom prst="rect">
            <a:avLst/>
          </a:prstGeom>
          <a:blipFill dpi="0" rotWithShape="1">
            <a:blip r:embed="rId1">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909416" y="145028"/>
            <a:ext cx="1055448" cy="749258"/>
          </a:xfrm>
          <a:prstGeom prst="rect">
            <a:avLst/>
          </a:prstGeom>
          <a:blipFill dpi="0" rotWithShape="1">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Word2Vec</a:t>
            </a:r>
            <a:r>
              <a:rPr lang="zh-CN" altLang="en-US" dirty="0">
                <a:latin typeface="微软雅黑" panose="020B0503020204020204" pitchFamily="34" charset="-122"/>
                <a:ea typeface="微软雅黑" panose="020B0503020204020204" pitchFamily="34" charset="-122"/>
                <a:sym typeface="+mn-ea"/>
              </a:rPr>
              <a:t>词向量：基于词与词的共现信息构建词向量</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CBOW</a:t>
            </a:r>
            <a:r>
              <a:rPr lang="zh-CN" altLang="en-US" dirty="0">
                <a:latin typeface="微软雅黑" panose="020B0503020204020204" pitchFamily="34" charset="-122"/>
                <a:ea typeface="微软雅黑" panose="020B0503020204020204" pitchFamily="34" charset="-122"/>
                <a:sym typeface="+mn-ea"/>
              </a:rPr>
              <a:t>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Skip-gram</a:t>
            </a:r>
            <a:r>
              <a:rPr lang="zh-CN" altLang="en-US" dirty="0">
                <a:latin typeface="微软雅黑" panose="020B0503020204020204" pitchFamily="34" charset="-122"/>
                <a:ea typeface="微软雅黑" panose="020B0503020204020204" pitchFamily="34" charset="-122"/>
                <a:sym typeface="+mn-ea"/>
              </a:rPr>
              <a:t>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负采样</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CBOW</a:t>
            </a:r>
            <a:r>
              <a:rPr lang="zh-CN" altLang="en-US" dirty="0">
                <a:latin typeface="微软雅黑" panose="020B0503020204020204" pitchFamily="34" charset="-122"/>
                <a:ea typeface="微软雅黑" panose="020B0503020204020204" pitchFamily="34" charset="-122"/>
                <a:sym typeface="+mn-ea"/>
              </a:rPr>
              <a:t>模型：</a:t>
            </a:r>
            <a:r>
              <a:rPr lang="en-US" altLang="zh-CN" dirty="0">
                <a:latin typeface="微软雅黑" panose="020B0503020204020204" pitchFamily="34" charset="-122"/>
                <a:ea typeface="微软雅黑" panose="020B0503020204020204" pitchFamily="34" charset="-122"/>
                <a:sym typeface="+mn-ea"/>
              </a:rPr>
              <a:t>Continuous Bag-of-Words</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根据上下文预测目标词</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输入层</a:t>
            </a:r>
            <a:endParaRPr lang="zh-CN" altLang="en-US" dirty="0">
              <a:latin typeface="微软雅黑" panose="020B0503020204020204" pitchFamily="34" charset="-122"/>
              <a:ea typeface="微软雅黑" panose="020B0503020204020204" pitchFamily="34" charset="-122"/>
              <a:sym typeface="+mn-ea"/>
            </a:endParaRPr>
          </a:p>
          <a:p>
            <a:pPr lvl="2"/>
            <a:r>
              <a:rPr lang="zh-CN" altLang="en-US" dirty="0">
                <a:latin typeface="微软雅黑" panose="020B0503020204020204" pitchFamily="34" charset="-122"/>
                <a:ea typeface="微软雅黑" panose="020B0503020204020204" pitchFamily="34" charset="-122"/>
                <a:sym typeface="+mn-ea"/>
              </a:rPr>
              <a:t>独热向量</a:t>
            </a:r>
            <a:endParaRPr lang="zh-CN" altLang="en-US"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词向量层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sym typeface="+mn-ea"/>
              </a:rPr>
              <a:t> </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输出层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sym typeface="+mn-ea"/>
              </a:rPr>
              <a:t> </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4876800" y="2511425"/>
            <a:ext cx="3645535" cy="459105"/>
          </a:xfrm>
          <a:prstGeom prst="rect">
            <a:avLst/>
          </a:prstGeom>
        </p:spPr>
      </p:pic>
      <p:pic>
        <p:nvPicPr>
          <p:cNvPr id="6" name="图片 5"/>
          <p:cNvPicPr>
            <a:picLocks noChangeAspect="1"/>
          </p:cNvPicPr>
          <p:nvPr/>
        </p:nvPicPr>
        <p:blipFill>
          <a:blip r:embed="rId2"/>
          <a:stretch>
            <a:fillRect/>
          </a:stretch>
        </p:blipFill>
        <p:spPr>
          <a:xfrm>
            <a:off x="6821170" y="3384550"/>
            <a:ext cx="5023485" cy="2847975"/>
          </a:xfrm>
          <a:prstGeom prst="rect">
            <a:avLst/>
          </a:prstGeom>
        </p:spPr>
      </p:pic>
      <p:pic>
        <p:nvPicPr>
          <p:cNvPr id="8" name="图片 7"/>
          <p:cNvPicPr>
            <a:picLocks noChangeAspect="1"/>
          </p:cNvPicPr>
          <p:nvPr/>
        </p:nvPicPr>
        <p:blipFill>
          <a:blip r:embed="rId3"/>
          <a:stretch>
            <a:fillRect/>
          </a:stretch>
        </p:blipFill>
        <p:spPr>
          <a:xfrm>
            <a:off x="2026920" y="4827905"/>
            <a:ext cx="1276985" cy="386715"/>
          </a:xfrm>
          <a:prstGeom prst="rect">
            <a:avLst/>
          </a:prstGeom>
        </p:spPr>
      </p:pic>
      <p:pic>
        <p:nvPicPr>
          <p:cNvPr id="9" name="图片 8"/>
          <p:cNvPicPr>
            <a:picLocks noChangeAspect="1"/>
          </p:cNvPicPr>
          <p:nvPr/>
        </p:nvPicPr>
        <p:blipFill>
          <a:blip r:embed="rId4"/>
          <a:stretch>
            <a:fillRect/>
          </a:stretch>
        </p:blipFill>
        <p:spPr>
          <a:xfrm>
            <a:off x="3823335" y="4692015"/>
            <a:ext cx="1590040" cy="659130"/>
          </a:xfrm>
          <a:prstGeom prst="rect">
            <a:avLst/>
          </a:prstGeom>
        </p:spPr>
      </p:pic>
      <p:pic>
        <p:nvPicPr>
          <p:cNvPr id="10" name="图片 9"/>
          <p:cNvPicPr>
            <a:picLocks noChangeAspect="1"/>
          </p:cNvPicPr>
          <p:nvPr/>
        </p:nvPicPr>
        <p:blipFill>
          <a:blip r:embed="rId5"/>
          <a:stretch>
            <a:fillRect/>
          </a:stretch>
        </p:blipFill>
        <p:spPr>
          <a:xfrm>
            <a:off x="2026920" y="5844540"/>
            <a:ext cx="3020695" cy="6102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dirty="0">
                <a:latin typeface="微软雅黑" panose="020B0503020204020204" pitchFamily="34" charset="-122"/>
                <a:ea typeface="微软雅黑" panose="020B0503020204020204" pitchFamily="34" charset="-122"/>
                <a:sym typeface="+mn-ea"/>
              </a:rPr>
              <a:t>Skip-gram</a:t>
            </a:r>
            <a:r>
              <a:rPr lang="zh-CN" altLang="en-US" dirty="0">
                <a:latin typeface="微软雅黑" panose="020B0503020204020204" pitchFamily="34" charset="-122"/>
                <a:ea typeface="微软雅黑" panose="020B0503020204020204" pitchFamily="34" charset="-122"/>
                <a:sym typeface="+mn-ea"/>
              </a:rPr>
              <a:t>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根据当前词来预测上个的词</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输入层</a:t>
            </a:r>
            <a:endParaRPr lang="zh-CN" altLang="en-US" dirty="0">
              <a:latin typeface="微软雅黑" panose="020B0503020204020204" pitchFamily="34" charset="-122"/>
              <a:ea typeface="微软雅黑" panose="020B0503020204020204" pitchFamily="34" charset="-122"/>
              <a:sym typeface="+mn-ea"/>
            </a:endParaRPr>
          </a:p>
          <a:p>
            <a:pPr lvl="2"/>
            <a:r>
              <a:rPr lang="zh-CN" altLang="en-US" dirty="0">
                <a:latin typeface="微软雅黑" panose="020B0503020204020204" pitchFamily="34" charset="-122"/>
                <a:ea typeface="微软雅黑" panose="020B0503020204020204" pitchFamily="34" charset="-122"/>
                <a:sym typeface="+mn-ea"/>
              </a:rPr>
              <a:t>当前时刻的独热向量</a:t>
            </a:r>
            <a:endParaRPr lang="zh-CN" altLang="en-US"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词向量层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sym typeface="+mn-ea"/>
              </a:rPr>
              <a:t> </a:t>
            </a: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endParaRPr lang="zh-CN" altLang="en-US" sz="2000" dirty="0">
              <a:solidFill>
                <a:schemeClr val="tx1"/>
              </a:solidFill>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输出层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sym typeface="+mn-ea"/>
              </a:rPr>
              <a:t> </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11" name="图片 10"/>
          <p:cNvPicPr>
            <a:picLocks noChangeAspect="1"/>
          </p:cNvPicPr>
          <p:nvPr/>
        </p:nvPicPr>
        <p:blipFill>
          <a:blip r:embed="rId1"/>
          <a:srcRect r="4350" b="1581"/>
          <a:stretch>
            <a:fillRect/>
          </a:stretch>
        </p:blipFill>
        <p:spPr>
          <a:xfrm>
            <a:off x="5413375" y="2395220"/>
            <a:ext cx="1158875" cy="474345"/>
          </a:xfrm>
          <a:prstGeom prst="rect">
            <a:avLst/>
          </a:prstGeom>
        </p:spPr>
      </p:pic>
      <p:pic>
        <p:nvPicPr>
          <p:cNvPr id="12" name="图片 11"/>
          <p:cNvPicPr>
            <a:picLocks noChangeAspect="1"/>
          </p:cNvPicPr>
          <p:nvPr/>
        </p:nvPicPr>
        <p:blipFill>
          <a:blip r:embed="rId2"/>
          <a:stretch>
            <a:fillRect/>
          </a:stretch>
        </p:blipFill>
        <p:spPr>
          <a:xfrm>
            <a:off x="6742430" y="2489200"/>
            <a:ext cx="1532255" cy="294005"/>
          </a:xfrm>
          <a:prstGeom prst="rect">
            <a:avLst/>
          </a:prstGeom>
        </p:spPr>
      </p:pic>
      <p:pic>
        <p:nvPicPr>
          <p:cNvPr id="13" name="图片 12"/>
          <p:cNvPicPr>
            <a:picLocks noChangeAspect="1"/>
          </p:cNvPicPr>
          <p:nvPr/>
        </p:nvPicPr>
        <p:blipFill>
          <a:blip r:embed="rId3"/>
          <a:stretch>
            <a:fillRect/>
          </a:stretch>
        </p:blipFill>
        <p:spPr>
          <a:xfrm>
            <a:off x="6682105" y="3463925"/>
            <a:ext cx="5380355" cy="2204085"/>
          </a:xfrm>
          <a:prstGeom prst="rect">
            <a:avLst/>
          </a:prstGeom>
        </p:spPr>
      </p:pic>
      <p:pic>
        <p:nvPicPr>
          <p:cNvPr id="14" name="图片 13"/>
          <p:cNvPicPr>
            <a:picLocks noChangeAspect="1"/>
          </p:cNvPicPr>
          <p:nvPr/>
        </p:nvPicPr>
        <p:blipFill>
          <a:blip r:embed="rId4"/>
          <a:stretch>
            <a:fillRect/>
          </a:stretch>
        </p:blipFill>
        <p:spPr>
          <a:xfrm>
            <a:off x="2026920" y="4642485"/>
            <a:ext cx="1310005" cy="553085"/>
          </a:xfrm>
          <a:prstGeom prst="rect">
            <a:avLst/>
          </a:prstGeom>
        </p:spPr>
      </p:pic>
      <p:pic>
        <p:nvPicPr>
          <p:cNvPr id="15" name="图片 14"/>
          <p:cNvPicPr>
            <a:picLocks noChangeAspect="1"/>
          </p:cNvPicPr>
          <p:nvPr/>
        </p:nvPicPr>
        <p:blipFill>
          <a:blip r:embed="rId5"/>
          <a:stretch>
            <a:fillRect/>
          </a:stretch>
        </p:blipFill>
        <p:spPr>
          <a:xfrm>
            <a:off x="2026920" y="5728970"/>
            <a:ext cx="3089910" cy="648970"/>
          </a:xfrm>
          <a:prstGeom prst="rect">
            <a:avLst/>
          </a:prstGeom>
        </p:spPr>
      </p:pic>
      <p:pic>
        <p:nvPicPr>
          <p:cNvPr id="16" name="图片 15"/>
          <p:cNvPicPr>
            <a:picLocks noChangeAspect="1"/>
          </p:cNvPicPr>
          <p:nvPr/>
        </p:nvPicPr>
        <p:blipFill>
          <a:blip r:embed="rId6"/>
          <a:stretch>
            <a:fillRect/>
          </a:stretch>
        </p:blipFill>
        <p:spPr>
          <a:xfrm>
            <a:off x="5274310" y="5852160"/>
            <a:ext cx="2902585" cy="403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参数估计</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 </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CBOW</a:t>
            </a:r>
            <a:r>
              <a:rPr lang="zh-CN" altLang="en-US" dirty="0">
                <a:latin typeface="微软雅黑" panose="020B0503020204020204" pitchFamily="34" charset="-122"/>
                <a:ea typeface="微软雅黑" panose="020B0503020204020204" pitchFamily="34" charset="-122"/>
                <a:sym typeface="+mn-ea"/>
              </a:rPr>
              <a:t>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Skip-gram</a:t>
            </a:r>
            <a:r>
              <a:rPr lang="zh-CN" altLang="en-US" dirty="0">
                <a:latin typeface="微软雅黑" panose="020B0503020204020204" pitchFamily="34" charset="-122"/>
                <a:ea typeface="微软雅黑" panose="020B0503020204020204" pitchFamily="34" charset="-122"/>
                <a:sym typeface="+mn-ea"/>
              </a:rPr>
              <a:t>模型：</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1760855" y="2599055"/>
            <a:ext cx="1482090" cy="367665"/>
          </a:xfrm>
          <a:prstGeom prst="rect">
            <a:avLst/>
          </a:prstGeom>
        </p:spPr>
      </p:pic>
      <p:pic>
        <p:nvPicPr>
          <p:cNvPr id="6" name="图片 5"/>
          <p:cNvPicPr>
            <a:picLocks noChangeAspect="1"/>
          </p:cNvPicPr>
          <p:nvPr/>
        </p:nvPicPr>
        <p:blipFill>
          <a:blip r:embed="rId2"/>
          <a:stretch>
            <a:fillRect/>
          </a:stretch>
        </p:blipFill>
        <p:spPr>
          <a:xfrm>
            <a:off x="3242945" y="3139440"/>
            <a:ext cx="2574290" cy="806450"/>
          </a:xfrm>
          <a:prstGeom prst="rect">
            <a:avLst/>
          </a:prstGeom>
        </p:spPr>
      </p:pic>
      <p:pic>
        <p:nvPicPr>
          <p:cNvPr id="8" name="图片 7"/>
          <p:cNvPicPr>
            <a:picLocks noChangeAspect="1"/>
          </p:cNvPicPr>
          <p:nvPr/>
        </p:nvPicPr>
        <p:blipFill>
          <a:blip r:embed="rId3"/>
          <a:stretch>
            <a:fillRect/>
          </a:stretch>
        </p:blipFill>
        <p:spPr>
          <a:xfrm>
            <a:off x="3857625" y="3945890"/>
            <a:ext cx="3756660" cy="858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负采样</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规避输出层概率归一化计算效率的影响</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c</a:t>
            </a:r>
            <a:r>
              <a:rPr lang="zh-CN" altLang="en-US" dirty="0">
                <a:latin typeface="微软雅黑" panose="020B0503020204020204" pitchFamily="34" charset="-122"/>
                <a:ea typeface="微软雅黑" panose="020B0503020204020204" pitchFamily="34" charset="-122"/>
                <a:sym typeface="+mn-ea"/>
              </a:rPr>
              <a:t>与</a:t>
            </a:r>
            <a:r>
              <a:rPr lang="en-US" altLang="zh-CN" dirty="0">
                <a:latin typeface="微软雅黑" panose="020B0503020204020204" pitchFamily="34" charset="-122"/>
                <a:ea typeface="微软雅黑" panose="020B0503020204020204" pitchFamily="34" charset="-122"/>
                <a:sym typeface="+mn-ea"/>
              </a:rPr>
              <a:t>w</a:t>
            </a:r>
            <a:r>
              <a:rPr lang="zh-CN" altLang="en-US" dirty="0">
                <a:latin typeface="微软雅黑" panose="020B0503020204020204" pitchFamily="34" charset="-122"/>
                <a:ea typeface="微软雅黑" panose="020B0503020204020204" pitchFamily="34" charset="-122"/>
                <a:sym typeface="+mn-ea"/>
              </a:rPr>
              <a:t>共现概率：</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不共现概率</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Skip-gram</a:t>
            </a:r>
            <a:r>
              <a:rPr lang="zh-CN" altLang="en-US" dirty="0">
                <a:latin typeface="微软雅黑" panose="020B0503020204020204" pitchFamily="34" charset="-122"/>
                <a:ea typeface="微软雅黑" panose="020B0503020204020204" pitchFamily="34" charset="-122"/>
                <a:sym typeface="+mn-ea"/>
              </a:rPr>
              <a:t>模型的损失函数：</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9" name="图片 8"/>
          <p:cNvPicPr>
            <a:picLocks noChangeAspect="1"/>
          </p:cNvPicPr>
          <p:nvPr/>
        </p:nvPicPr>
        <p:blipFill>
          <a:blip r:embed="rId1"/>
          <a:stretch>
            <a:fillRect/>
          </a:stretch>
        </p:blipFill>
        <p:spPr>
          <a:xfrm>
            <a:off x="3690620" y="3288665"/>
            <a:ext cx="3143250" cy="450850"/>
          </a:xfrm>
          <a:prstGeom prst="rect">
            <a:avLst/>
          </a:prstGeom>
        </p:spPr>
      </p:pic>
      <p:pic>
        <p:nvPicPr>
          <p:cNvPr id="10" name="图片 9"/>
          <p:cNvPicPr>
            <a:picLocks noChangeAspect="1"/>
          </p:cNvPicPr>
          <p:nvPr/>
        </p:nvPicPr>
        <p:blipFill>
          <a:blip r:embed="rId2"/>
          <a:stretch>
            <a:fillRect/>
          </a:stretch>
        </p:blipFill>
        <p:spPr>
          <a:xfrm>
            <a:off x="3690620" y="4095115"/>
            <a:ext cx="3290570" cy="749300"/>
          </a:xfrm>
          <a:prstGeom prst="rect">
            <a:avLst/>
          </a:prstGeom>
        </p:spPr>
      </p:pic>
      <p:pic>
        <p:nvPicPr>
          <p:cNvPr id="11" name="图片 10"/>
          <p:cNvPicPr>
            <a:picLocks noChangeAspect="1"/>
          </p:cNvPicPr>
          <p:nvPr/>
        </p:nvPicPr>
        <p:blipFill>
          <a:blip r:embed="rId3"/>
          <a:stretch>
            <a:fillRect/>
          </a:stretch>
        </p:blipFill>
        <p:spPr>
          <a:xfrm>
            <a:off x="5318760" y="4844415"/>
            <a:ext cx="4196715" cy="8864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Glove</a:t>
            </a:r>
            <a:r>
              <a:rPr lang="zh-CN" altLang="en-US" dirty="0">
                <a:latin typeface="微软雅黑" panose="020B0503020204020204" pitchFamily="34" charset="-122"/>
                <a:ea typeface="微软雅黑" panose="020B0503020204020204" pitchFamily="34" charset="-122"/>
                <a:sym typeface="+mn-ea"/>
              </a:rPr>
              <a:t>词向量：基于矩阵分解的方法</a:t>
            </a:r>
            <a:endParaRPr lang="zh-CN" altLang="en-US" dirty="0">
              <a:latin typeface="微软雅黑" panose="020B0503020204020204" pitchFamily="34" charset="-122"/>
              <a:ea typeface="微软雅黑" panose="020B0503020204020204" pitchFamily="34" charset="-122"/>
              <a:sym typeface="+mn-ea"/>
            </a:endParaRPr>
          </a:p>
          <a:p>
            <a:pPr lvl="1"/>
            <a:endParaRPr lang="en-US" altLang="zh-CN"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预训练任务</a:t>
            </a:r>
            <a:endParaRPr lang="zh-CN" altLang="en-US"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词</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上下文</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共现矩阵</a:t>
            </a:r>
            <a:r>
              <a:rPr lang="en-US" altLang="zh-CN" sz="2000" dirty="0">
                <a:latin typeface="微软雅黑" panose="020B0503020204020204" pitchFamily="34" charset="-122"/>
                <a:ea typeface="微软雅黑" panose="020B0503020204020204" pitchFamily="34" charset="-122"/>
                <a:sym typeface="+mn-ea"/>
              </a:rPr>
              <a:t>M</a:t>
            </a:r>
            <a:r>
              <a:rPr lang="zh-CN" altLang="en-US" sz="2000" dirty="0">
                <a:latin typeface="微软雅黑" panose="020B0503020204020204" pitchFamily="34" charset="-122"/>
                <a:ea typeface="微软雅黑" panose="020B0503020204020204" pitchFamily="34" charset="-122"/>
                <a:sym typeface="+mn-ea"/>
              </a:rPr>
              <a:t>，引入共现距离概念</a:t>
            </a:r>
            <a:endParaRPr lang="zh-CN" altLang="en-US"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lvl="2"/>
            <a:r>
              <a:rPr lang="zh-CN" altLang="en-US" dirty="0">
                <a:latin typeface="微软雅黑" panose="020B0503020204020204" pitchFamily="34" charset="-122"/>
                <a:ea typeface="微软雅黑" panose="020B0503020204020204" pitchFamily="34" charset="-122"/>
                <a:sym typeface="+mn-ea"/>
              </a:rPr>
              <a:t>利用词与上下文向量表示对</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中的元素进行回归</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参数估计</a:t>
            </a:r>
            <a:endParaRPr lang="zh-CN" altLang="en-US" dirty="0">
              <a:latin typeface="微软雅黑" panose="020B0503020204020204" pitchFamily="34" charset="-122"/>
              <a:ea typeface="微软雅黑" panose="020B0503020204020204" pitchFamily="34" charset="-122"/>
              <a:sym typeface="+mn-ea"/>
            </a:endParaRPr>
          </a:p>
          <a:p>
            <a:pPr lvl="2"/>
            <a:r>
              <a:rPr lang="en-US" altLang="zh-CN" dirty="0">
                <a:latin typeface="微软雅黑" panose="020B0503020204020204" pitchFamily="34" charset="-122"/>
                <a:ea typeface="微软雅黑" panose="020B0503020204020204" pitchFamily="34" charset="-122"/>
                <a:sym typeface="+mn-ea"/>
              </a:rPr>
              <a:t> </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dirty="0">
              <a:latin typeface="微软雅黑" panose="020B0503020204020204" pitchFamily="34" charset="-122"/>
              <a:ea typeface="微软雅黑" panose="020B0503020204020204" pitchFamily="34" charset="-122"/>
              <a:sym typeface="+mn-ea"/>
            </a:endParaRPr>
          </a:p>
          <a:p>
            <a:pPr lvl="2"/>
            <a:r>
              <a:rPr lang="zh-CN" altLang="en-US" dirty="0">
                <a:latin typeface="微软雅黑" panose="020B0503020204020204" pitchFamily="34" charset="-122"/>
                <a:ea typeface="微软雅黑" panose="020B0503020204020204" pitchFamily="34" charset="-122"/>
                <a:sym typeface="+mn-ea"/>
              </a:rPr>
              <a:t>损失函数：</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marL="457200" lvl="1" indent="0">
              <a:buNone/>
            </a:pP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7459345" y="2474595"/>
            <a:ext cx="2437130" cy="762635"/>
          </a:xfrm>
          <a:prstGeom prst="rect">
            <a:avLst/>
          </a:prstGeom>
        </p:spPr>
      </p:pic>
      <p:pic>
        <p:nvPicPr>
          <p:cNvPr id="6" name="图片 5"/>
          <p:cNvPicPr>
            <a:picLocks noChangeAspect="1"/>
          </p:cNvPicPr>
          <p:nvPr/>
        </p:nvPicPr>
        <p:blipFill>
          <a:blip r:embed="rId2"/>
          <a:stretch>
            <a:fillRect/>
          </a:stretch>
        </p:blipFill>
        <p:spPr>
          <a:xfrm>
            <a:off x="7459345" y="3416935"/>
            <a:ext cx="3227705" cy="531495"/>
          </a:xfrm>
          <a:prstGeom prst="rect">
            <a:avLst/>
          </a:prstGeom>
        </p:spPr>
      </p:pic>
      <p:pic>
        <p:nvPicPr>
          <p:cNvPr id="8" name="图片 7"/>
          <p:cNvPicPr>
            <a:picLocks noChangeAspect="1"/>
          </p:cNvPicPr>
          <p:nvPr/>
        </p:nvPicPr>
        <p:blipFill>
          <a:blip r:embed="rId3"/>
          <a:stretch>
            <a:fillRect/>
          </a:stretch>
        </p:blipFill>
        <p:spPr>
          <a:xfrm>
            <a:off x="2049145" y="4602480"/>
            <a:ext cx="1596390" cy="418465"/>
          </a:xfrm>
          <a:prstGeom prst="rect">
            <a:avLst/>
          </a:prstGeom>
        </p:spPr>
      </p:pic>
      <p:pic>
        <p:nvPicPr>
          <p:cNvPr id="9" name="图片 8"/>
          <p:cNvPicPr>
            <a:picLocks noChangeAspect="1"/>
          </p:cNvPicPr>
          <p:nvPr/>
        </p:nvPicPr>
        <p:blipFill>
          <a:blip r:embed="rId4"/>
          <a:stretch>
            <a:fillRect/>
          </a:stretch>
        </p:blipFill>
        <p:spPr>
          <a:xfrm>
            <a:off x="3204845" y="5226050"/>
            <a:ext cx="5810885" cy="7518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词向量：从静态到动态</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他</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亲自</a:t>
            </a:r>
            <a:r>
              <a:rPr lang="en-US" altLang="zh-CN" dirty="0">
                <a:latin typeface="微软雅黑" panose="020B0503020204020204" pitchFamily="34" charset="-122"/>
                <a:ea typeface="微软雅黑" panose="020B0503020204020204" pitchFamily="34" charset="-122"/>
                <a:sym typeface="+mn-ea"/>
              </a:rPr>
              <a:t>  </a:t>
            </a:r>
            <a:r>
              <a:rPr lang="zh-CN" altLang="en-US" b="1" dirty="0">
                <a:latin typeface="微软雅黑" panose="020B0503020204020204" pitchFamily="34" charset="-122"/>
                <a:ea typeface="微软雅黑" panose="020B0503020204020204" pitchFamily="34" charset="-122"/>
                <a:sym typeface="+mn-ea"/>
              </a:rPr>
              <a:t>下场</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参加</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比赛</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他</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竟</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落得</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如此</a:t>
            </a:r>
            <a:r>
              <a:rPr lang="en-US" altLang="zh-CN" dirty="0">
                <a:latin typeface="微软雅黑" panose="020B0503020204020204" pitchFamily="34" charset="-122"/>
                <a:ea typeface="微软雅黑" panose="020B0503020204020204" pitchFamily="34" charset="-122"/>
                <a:sym typeface="+mn-ea"/>
              </a:rPr>
              <a:t>  </a:t>
            </a:r>
            <a:r>
              <a:rPr lang="zh-CN" altLang="en-US" b="1" dirty="0">
                <a:latin typeface="微软雅黑" panose="020B0503020204020204" pitchFamily="34" charset="-122"/>
                <a:ea typeface="微软雅黑" panose="020B0503020204020204" pitchFamily="34" charset="-122"/>
                <a:sym typeface="+mn-ea"/>
              </a:rPr>
              <a:t>下场</a:t>
            </a:r>
            <a:endParaRPr lang="zh-CN" altLang="en-US" b="1" dirty="0">
              <a:latin typeface="微软雅黑" panose="020B0503020204020204" pitchFamily="34" charset="-122"/>
              <a:ea typeface="微软雅黑" panose="020B0503020204020204" pitchFamily="34" charset="-122"/>
              <a:sym typeface="+mn-ea"/>
            </a:endParaRPr>
          </a:p>
          <a:p>
            <a:pPr lvl="1"/>
            <a:endParaRPr lang="zh-CN" altLang="en-US" b="1"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上下文相关词向量，即动态词向量</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基于语言模型的动态词向量预训练</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双向语言模型</a:t>
            </a:r>
            <a:endParaRPr lang="zh-CN"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ELMo</a:t>
            </a:r>
            <a:r>
              <a:rPr lang="zh-CN" altLang="en-US" dirty="0">
                <a:latin typeface="微软雅黑" panose="020B0503020204020204" pitchFamily="34" charset="-122"/>
                <a:ea typeface="微软雅黑" panose="020B0503020204020204" pitchFamily="34" charset="-122"/>
                <a:sym typeface="+mn-ea"/>
              </a:rPr>
              <a:t>词向量：</a:t>
            </a:r>
            <a:r>
              <a:rPr lang="en-US" altLang="zh-CN" dirty="0">
                <a:latin typeface="微软雅黑" panose="020B0503020204020204" pitchFamily="34" charset="-122"/>
                <a:ea typeface="微软雅黑" panose="020B0503020204020204" pitchFamily="34" charset="-122"/>
                <a:sym typeface="+mn-ea"/>
              </a:rPr>
              <a:t>Embedding from Language Models</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双向语言模型</a:t>
            </a:r>
            <a:endParaRPr lang="zh-CN" altLang="en-US"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给定输入文本，从前向和后向两方向同时建立语言模型</a:t>
            </a:r>
            <a:endParaRPr lang="zh-CN" dirty="0">
              <a:latin typeface="微软雅黑" panose="020B0503020204020204" pitchFamily="34" charset="-122"/>
              <a:ea typeface="微软雅黑" panose="020B0503020204020204" pitchFamily="34" charset="-122"/>
              <a:sym typeface="+mn-ea"/>
            </a:endParaRPr>
          </a:p>
          <a:p>
            <a:pPr lvl="1"/>
            <a:endParaRPr lang="zh-CN"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输入表示层</a:t>
            </a:r>
            <a:endParaRPr lang="zh-CN" dirty="0">
              <a:latin typeface="微软雅黑" panose="020B0503020204020204" pitchFamily="34" charset="-122"/>
              <a:ea typeface="微软雅黑" panose="020B0503020204020204" pitchFamily="34" charset="-122"/>
              <a:sym typeface="+mn-ea"/>
            </a:endParaRPr>
          </a:p>
          <a:p>
            <a:pPr lvl="2"/>
            <a:r>
              <a:rPr lang="en-US" altLang="zh-CN" dirty="0">
                <a:latin typeface="微软雅黑" panose="020B0503020204020204" pitchFamily="34" charset="-122"/>
                <a:ea typeface="微软雅黑" panose="020B0503020204020204" pitchFamily="34" charset="-122"/>
                <a:sym typeface="+mn-ea"/>
              </a:rPr>
              <a:t> </a:t>
            </a:r>
            <a:endParaRPr lang="zh-CN"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lvl="2"/>
            <a:r>
              <a:rPr lang="zh-CN" altLang="en-US" dirty="0">
                <a:latin typeface="微软雅黑" panose="020B0503020204020204" pitchFamily="34" charset="-122"/>
                <a:ea typeface="微软雅黑" panose="020B0503020204020204" pitchFamily="34" charset="-122"/>
                <a:sym typeface="+mn-ea"/>
              </a:rPr>
              <a:t> </a:t>
            </a:r>
            <a:endParaRPr lang="zh-CN" altLang="en-US" dirty="0">
              <a:latin typeface="微软雅黑" panose="020B0503020204020204" pitchFamily="34" charset="-122"/>
              <a:ea typeface="微软雅黑" panose="020B0503020204020204" pitchFamily="34" charset="-122"/>
              <a:sym typeface="+mn-ea"/>
            </a:endParaRPr>
          </a:p>
          <a:p>
            <a:pPr lvl="1"/>
            <a:endParaRPr lang="en-US" altLang="zh-CN" dirty="0"/>
          </a:p>
          <a:p>
            <a:pPr lvl="2"/>
            <a:r>
              <a:rPr lang="zh-CN" altLang="en-US" sz="2000" dirty="0"/>
              <a:t>经</a:t>
            </a:r>
            <a:r>
              <a:rPr lang="en-US" altLang="zh-CN" sz="2000" dirty="0"/>
              <a:t>1D</a:t>
            </a:r>
            <a:r>
              <a:rPr lang="zh-CN" altLang="en-US" sz="2000" dirty="0"/>
              <a:t>卷积、</a:t>
            </a:r>
            <a:r>
              <a:rPr lang="en-US" altLang="zh-CN" sz="2000" dirty="0"/>
              <a:t>Pooling</a:t>
            </a:r>
            <a:r>
              <a:rPr lang="zh-CN" altLang="en-US" sz="2000" dirty="0"/>
              <a:t>、</a:t>
            </a:r>
            <a:r>
              <a:rPr lang="en-US" altLang="zh-CN" sz="2000" dirty="0"/>
              <a:t>Highway</a:t>
            </a:r>
            <a:r>
              <a:rPr lang="zh-CN" altLang="en-US" sz="2000" dirty="0"/>
              <a:t>，</a:t>
            </a:r>
            <a:endParaRPr lang="zh-CN" altLang="en-US" sz="2000" dirty="0"/>
          </a:p>
          <a:p>
            <a:pPr marL="914400" lvl="2" indent="0">
              <a:buNone/>
            </a:pPr>
            <a:r>
              <a:rPr lang="en-US" altLang="zh-CN" sz="1800" dirty="0"/>
              <a:t>    </a:t>
            </a:r>
            <a:r>
              <a:rPr lang="zh-CN" altLang="en-US" sz="1800" dirty="0"/>
              <a:t>得词的定长向量表示</a:t>
            </a:r>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6838315" y="2572385"/>
            <a:ext cx="5157470" cy="3712210"/>
          </a:xfrm>
          <a:prstGeom prst="rect">
            <a:avLst/>
          </a:prstGeom>
        </p:spPr>
      </p:pic>
      <p:pic>
        <p:nvPicPr>
          <p:cNvPr id="6" name="图片 5"/>
          <p:cNvPicPr>
            <a:picLocks noChangeAspect="1"/>
          </p:cNvPicPr>
          <p:nvPr/>
        </p:nvPicPr>
        <p:blipFill>
          <a:blip r:embed="rId2"/>
          <a:stretch>
            <a:fillRect/>
          </a:stretch>
        </p:blipFill>
        <p:spPr>
          <a:xfrm>
            <a:off x="2097405" y="3246120"/>
            <a:ext cx="1805305" cy="581660"/>
          </a:xfrm>
          <a:prstGeom prst="rect">
            <a:avLst/>
          </a:prstGeom>
        </p:spPr>
      </p:pic>
      <p:pic>
        <p:nvPicPr>
          <p:cNvPr id="8" name="图片 7"/>
          <p:cNvPicPr>
            <a:picLocks noChangeAspect="1"/>
          </p:cNvPicPr>
          <p:nvPr/>
        </p:nvPicPr>
        <p:blipFill>
          <a:blip r:embed="rId3"/>
          <a:stretch>
            <a:fillRect/>
          </a:stretch>
        </p:blipFill>
        <p:spPr>
          <a:xfrm>
            <a:off x="2097405" y="3959225"/>
            <a:ext cx="2334260" cy="4514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双向语言模型</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前向语言模型</a:t>
            </a:r>
            <a:endParaRPr lang="zh-CN" dirty="0">
              <a:latin typeface="微软雅黑" panose="020B0503020204020204" pitchFamily="34" charset="-122"/>
              <a:ea typeface="微软雅黑" panose="020B0503020204020204" pitchFamily="34" charset="-122"/>
              <a:sym typeface="+mn-ea"/>
            </a:endParaRPr>
          </a:p>
          <a:p>
            <a:pPr lvl="1"/>
            <a:endParaRPr lang="zh-CN" dirty="0">
              <a:latin typeface="微软雅黑" panose="020B0503020204020204" pitchFamily="34" charset="-122"/>
              <a:ea typeface="微软雅黑" panose="020B0503020204020204" pitchFamily="34" charset="-122"/>
              <a:sym typeface="+mn-ea"/>
            </a:endParaRPr>
          </a:p>
          <a:p>
            <a:pPr lvl="1"/>
            <a:endParaRPr lang="zh-CN"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后向语言模型</a:t>
            </a:r>
            <a:endParaRPr lang="zh-CN"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9" name="图片 8"/>
          <p:cNvPicPr>
            <a:picLocks noChangeAspect="1"/>
          </p:cNvPicPr>
          <p:nvPr/>
        </p:nvPicPr>
        <p:blipFill>
          <a:blip r:embed="rId1"/>
          <a:stretch>
            <a:fillRect/>
          </a:stretch>
        </p:blipFill>
        <p:spPr>
          <a:xfrm>
            <a:off x="3665220" y="2307590"/>
            <a:ext cx="4365625" cy="807085"/>
          </a:xfrm>
          <a:prstGeom prst="rect">
            <a:avLst/>
          </a:prstGeom>
        </p:spPr>
      </p:pic>
      <p:pic>
        <p:nvPicPr>
          <p:cNvPr id="10" name="图片 9"/>
          <p:cNvPicPr>
            <a:picLocks noChangeAspect="1"/>
          </p:cNvPicPr>
          <p:nvPr/>
        </p:nvPicPr>
        <p:blipFill>
          <a:blip r:embed="rId2"/>
          <a:stretch>
            <a:fillRect/>
          </a:stretch>
        </p:blipFill>
        <p:spPr>
          <a:xfrm>
            <a:off x="3665220" y="3542665"/>
            <a:ext cx="4359910" cy="7899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t>目录</a:t>
            </a:r>
            <a:endParaRPr lang="zh-CN" altLang="en-US" dirty="0"/>
          </a:p>
        </p:txBody>
      </p:sp>
      <p:sp>
        <p:nvSpPr>
          <p:cNvPr id="7" name="内容占位符 6"/>
          <p:cNvSpPr>
            <a:spLocks noGrp="1"/>
          </p:cNvSpPr>
          <p:nvPr>
            <p:ph sz="quarter" idx="1"/>
          </p:nvPr>
        </p:nvSpPr>
        <p:spPr>
          <a:xfrm>
            <a:off x="722630" y="1070610"/>
            <a:ext cx="10815955"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书籍</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第5章：静态词向量预训练模型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sz="2400"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第6章：动态词向量预训练模型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sz="2400"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第7章：预训练语言模型</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CS 224n: Assignment #5</a:t>
            </a:r>
            <a:endParaRPr lang="en-US" altLang="zh-CN" dirty="0">
              <a:latin typeface="微软雅黑" panose="020B0503020204020204" pitchFamily="34" charset="-122"/>
              <a:ea typeface="微软雅黑" panose="020B0503020204020204" pitchFamily="34" charset="-122"/>
              <a:sym typeface="+mn-ea"/>
            </a:endParaRPr>
          </a:p>
          <a:p>
            <a:pPr marL="0" indent="0">
              <a:buNone/>
            </a:pPr>
            <a:endParaRPr lang="en-US" altLang="zh-CN" dirty="0"/>
          </a:p>
          <a:p>
            <a:pPr lvl="1"/>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ELMo</a:t>
            </a:r>
            <a:r>
              <a:rPr lang="zh-CN" altLang="en-US" dirty="0">
                <a:latin typeface="微软雅黑" panose="020B0503020204020204" pitchFamily="34" charset="-122"/>
                <a:ea typeface="微软雅黑" panose="020B0503020204020204" pitchFamily="34" charset="-122"/>
                <a:sym typeface="+mn-ea"/>
              </a:rPr>
              <a:t>词向量</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不同层次的隐含层向量蕴含了不同层次或粒度的文本信息</a:t>
            </a:r>
            <a:endParaRPr lang="zh-CN"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对不同层次的向量表示进行加权平均</a:t>
            </a:r>
            <a:endParaRPr lang="zh-CN" sz="2000"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 </a:t>
            </a:r>
            <a:endParaRPr lang="zh-CN" sz="2000" dirty="0">
              <a:latin typeface="微软雅黑" panose="020B0503020204020204" pitchFamily="34" charset="-122"/>
              <a:ea typeface="微软雅黑" panose="020B0503020204020204" pitchFamily="34" charset="-122"/>
              <a:sym typeface="+mn-ea"/>
            </a:endParaRPr>
          </a:p>
          <a:p>
            <a:pPr lvl="2"/>
            <a:endParaRPr lang="zh-CN" dirty="0">
              <a:latin typeface="微软雅黑" panose="020B0503020204020204" pitchFamily="34" charset="-122"/>
              <a:ea typeface="微软雅黑" panose="020B0503020204020204" pitchFamily="34" charset="-122"/>
              <a:sym typeface="+mn-ea"/>
            </a:endParaRPr>
          </a:p>
          <a:p>
            <a:pPr lvl="1"/>
            <a:endParaRPr lang="zh-CN"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 </a:t>
            </a:r>
            <a:endParaRPr lang="zh-CN" dirty="0">
              <a:latin typeface="微软雅黑" panose="020B0503020204020204" pitchFamily="34" charset="-122"/>
              <a:ea typeface="微软雅黑" panose="020B0503020204020204" pitchFamily="34" charset="-122"/>
              <a:sym typeface="+mn-ea"/>
            </a:endParaRPr>
          </a:p>
          <a:p>
            <a:pPr lvl="1"/>
            <a:endParaRPr lang="zh-CN" dirty="0">
              <a:latin typeface="微软雅黑" panose="020B0503020204020204" pitchFamily="34" charset="-122"/>
              <a:ea typeface="微软雅黑" panose="020B0503020204020204" pitchFamily="34" charset="-122"/>
              <a:sym typeface="+mn-ea"/>
            </a:endParaRPr>
          </a:p>
          <a:p>
            <a:pPr lvl="2"/>
            <a:r>
              <a:rPr lang="en-US" altLang="zh-CN" dirty="0">
                <a:latin typeface="微软雅黑" panose="020B0503020204020204" pitchFamily="34" charset="-122"/>
                <a:ea typeface="微软雅黑" panose="020B0503020204020204" pitchFamily="34" charset="-122"/>
                <a:sym typeface="+mn-ea"/>
              </a:rPr>
              <a:t> </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dirty="0">
              <a:latin typeface="微软雅黑" panose="020B0503020204020204" pitchFamily="34" charset="-122"/>
              <a:ea typeface="微软雅黑" panose="020B0503020204020204" pitchFamily="34" charset="-122"/>
              <a:sym typeface="+mn-ea"/>
            </a:endParaRPr>
          </a:p>
          <a:p>
            <a:pPr marL="1600200" lvl="3" indent="-228600">
              <a:buFont typeface="Wingdings" panose="05000000000000000000" charset="0"/>
              <a:buChar char="p"/>
            </a:pPr>
            <a:r>
              <a:rPr lang="zh-CN" altLang="en-US" sz="2000" dirty="0">
                <a:solidFill>
                  <a:schemeClr val="tx1"/>
                </a:solidFill>
              </a:rPr>
              <a:t>均与下游任务相关</a:t>
            </a:r>
            <a:endParaRPr lang="en-US" altLang="zh-CN" sz="2000" dirty="0">
              <a:solidFill>
                <a:schemeClr val="tx1"/>
              </a:solidFill>
            </a:endParaRPr>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2011680" y="3261360"/>
            <a:ext cx="3421380" cy="563880"/>
          </a:xfrm>
          <a:prstGeom prst="rect">
            <a:avLst/>
          </a:prstGeom>
        </p:spPr>
      </p:pic>
      <p:pic>
        <p:nvPicPr>
          <p:cNvPr id="6" name="图片 5"/>
          <p:cNvPicPr>
            <a:picLocks noChangeAspect="1"/>
          </p:cNvPicPr>
          <p:nvPr/>
        </p:nvPicPr>
        <p:blipFill>
          <a:blip r:embed="rId2"/>
          <a:stretch>
            <a:fillRect/>
          </a:stretch>
        </p:blipFill>
        <p:spPr>
          <a:xfrm>
            <a:off x="5549265" y="3289300"/>
            <a:ext cx="2236470" cy="535940"/>
          </a:xfrm>
          <a:prstGeom prst="rect">
            <a:avLst/>
          </a:prstGeom>
        </p:spPr>
      </p:pic>
      <p:pic>
        <p:nvPicPr>
          <p:cNvPr id="8" name="图片 7"/>
          <p:cNvPicPr>
            <a:picLocks noChangeAspect="1"/>
          </p:cNvPicPr>
          <p:nvPr/>
        </p:nvPicPr>
        <p:blipFill>
          <a:blip r:embed="rId3"/>
          <a:stretch>
            <a:fillRect/>
          </a:stretch>
        </p:blipFill>
        <p:spPr>
          <a:xfrm>
            <a:off x="1687830" y="4246245"/>
            <a:ext cx="4128135" cy="832485"/>
          </a:xfrm>
          <a:prstGeom prst="rect">
            <a:avLst/>
          </a:prstGeom>
        </p:spPr>
      </p:pic>
      <p:pic>
        <p:nvPicPr>
          <p:cNvPr id="11" name="图片 10"/>
          <p:cNvPicPr>
            <a:picLocks noChangeAspect="1"/>
          </p:cNvPicPr>
          <p:nvPr/>
        </p:nvPicPr>
        <p:blipFill>
          <a:blip r:embed="rId4"/>
          <a:stretch>
            <a:fillRect/>
          </a:stretch>
        </p:blipFill>
        <p:spPr>
          <a:xfrm>
            <a:off x="2044065" y="5200650"/>
            <a:ext cx="2018030" cy="5943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ELMo</a:t>
            </a:r>
            <a:r>
              <a:rPr lang="zh-CN" altLang="en-US" dirty="0">
                <a:latin typeface="微软雅黑" panose="020B0503020204020204" pitchFamily="34" charset="-122"/>
                <a:ea typeface="微软雅黑" panose="020B0503020204020204" pitchFamily="34" charset="-122"/>
                <a:sym typeface="+mn-ea"/>
              </a:rPr>
              <a:t>模型：整体结构回顾</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9" name="图片 8"/>
          <p:cNvPicPr>
            <a:picLocks noChangeAspect="1"/>
          </p:cNvPicPr>
          <p:nvPr/>
        </p:nvPicPr>
        <p:blipFill>
          <a:blip r:embed="rId1"/>
          <a:stretch>
            <a:fillRect/>
          </a:stretch>
        </p:blipFill>
        <p:spPr>
          <a:xfrm>
            <a:off x="2100580" y="2270760"/>
            <a:ext cx="7990205" cy="38792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动态词向量预训练模型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en-US" altLang="zh-CN" dirty="0">
                <a:latin typeface="微软雅黑" panose="020B0503020204020204" pitchFamily="34" charset="-122"/>
                <a:ea typeface="微软雅黑" panose="020B0503020204020204" pitchFamily="34" charset="-122"/>
                <a:sym typeface="+mn-ea"/>
              </a:rPr>
              <a:t>ELMo</a:t>
            </a:r>
            <a:r>
              <a:rPr lang="zh-CN" altLang="en-US" dirty="0">
                <a:latin typeface="微软雅黑" panose="020B0503020204020204" pitchFamily="34" charset="-122"/>
                <a:ea typeface="微软雅黑" panose="020B0503020204020204" pitchFamily="34" charset="-122"/>
                <a:sym typeface="+mn-ea"/>
              </a:rPr>
              <a:t>模型：应用与评价</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sz="2400" dirty="0">
                <a:latin typeface="微软雅黑" panose="020B0503020204020204" pitchFamily="34" charset="-122"/>
                <a:ea typeface="微软雅黑" panose="020B0503020204020204" pitchFamily="34" charset="-122"/>
                <a:sym typeface="+mn-ea"/>
              </a:rPr>
              <a:t>作为下游任务特征</a:t>
            </a:r>
            <a:endParaRPr lang="zh-CN" altLang="en-US" sz="24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 </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sz="2000" dirty="0">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上下文相关的词义相似性检索</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2095500" y="2947035"/>
            <a:ext cx="1295400" cy="357505"/>
          </a:xfrm>
          <a:prstGeom prst="rect">
            <a:avLst/>
          </a:prstGeom>
        </p:spPr>
      </p:pic>
      <p:pic>
        <p:nvPicPr>
          <p:cNvPr id="6" name="图片 5"/>
          <p:cNvPicPr>
            <a:picLocks noChangeAspect="1"/>
          </p:cNvPicPr>
          <p:nvPr/>
        </p:nvPicPr>
        <p:blipFill>
          <a:blip r:embed="rId2"/>
          <a:stretch>
            <a:fillRect/>
          </a:stretch>
        </p:blipFill>
        <p:spPr>
          <a:xfrm>
            <a:off x="3587115" y="2946400"/>
            <a:ext cx="1350010" cy="358140"/>
          </a:xfrm>
          <a:prstGeom prst="rect">
            <a:avLst/>
          </a:prstGeom>
        </p:spPr>
      </p:pic>
      <p:pic>
        <p:nvPicPr>
          <p:cNvPr id="8" name="图片 7"/>
          <p:cNvPicPr>
            <a:picLocks noChangeAspect="1"/>
          </p:cNvPicPr>
          <p:nvPr/>
        </p:nvPicPr>
        <p:blipFill>
          <a:blip r:embed="rId3"/>
          <a:srcRect t="1355"/>
          <a:stretch>
            <a:fillRect/>
          </a:stretch>
        </p:blipFill>
        <p:spPr>
          <a:xfrm>
            <a:off x="2503170" y="4108450"/>
            <a:ext cx="7185660" cy="22085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zh-CN" dirty="0">
                <a:latin typeface="微软雅黑" panose="020B0503020204020204" pitchFamily="34" charset="-122"/>
                <a:ea typeface="微软雅黑" panose="020B0503020204020204" pitchFamily="34" charset="-122"/>
                <a:sym typeface="+mn-ea"/>
              </a:rPr>
              <a:t>概述：预训练</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精调</a:t>
            </a:r>
            <a:endParaRPr lang="zh-CN" altLang="en-US" dirty="0">
              <a:latin typeface="微软雅黑" panose="020B0503020204020204" pitchFamily="34" charset="-122"/>
              <a:ea typeface="微软雅黑" panose="020B0503020204020204" pitchFamily="34" charset="-122"/>
              <a:sym typeface="+mn-ea"/>
            </a:endParaRPr>
          </a:p>
          <a:p>
            <a:pPr lvl="1"/>
            <a:endParaRPr lang="zh-CN"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大数据：“保质”</a:t>
            </a:r>
            <a:r>
              <a:rPr lang="en-US" altLang="zh-CN" sz="2000" dirty="0">
                <a:latin typeface="微软雅黑" panose="020B0503020204020204" pitchFamily="34" charset="-122"/>
                <a:ea typeface="微软雅黑" panose="020B0503020204020204" pitchFamily="34" charset="-122"/>
                <a:sym typeface="+mn-ea"/>
              </a:rPr>
              <a:t>+“保量”</a:t>
            </a:r>
            <a:endParaRPr lang="en-US" altLang="zh-CN" sz="2000"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大模型：并行</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上下文信息</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sz="2000"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大算力：图形处理单元（</a:t>
            </a:r>
            <a:r>
              <a:rPr lang="en-US" altLang="zh-CN" sz="2000" dirty="0">
                <a:latin typeface="微软雅黑" panose="020B0503020204020204" pitchFamily="34" charset="-122"/>
                <a:ea typeface="微软雅黑" panose="020B0503020204020204" pitchFamily="34" charset="-122"/>
                <a:sym typeface="+mn-ea"/>
              </a:rPr>
              <a:t>GPU</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张量处理单元（</a:t>
            </a:r>
            <a:r>
              <a:rPr lang="en-US" altLang="zh-CN" sz="2000" dirty="0">
                <a:latin typeface="微软雅黑" panose="020B0503020204020204" pitchFamily="34" charset="-122"/>
                <a:ea typeface="微软雅黑" panose="020B0503020204020204" pitchFamily="34" charset="-122"/>
                <a:sym typeface="+mn-ea"/>
              </a:rPr>
              <a:t>TPU</a:t>
            </a:r>
            <a:r>
              <a:rPr lang="zh-CN" altLang="en-US" sz="2000" dirty="0">
                <a:latin typeface="微软雅黑" panose="020B0503020204020204" pitchFamily="34" charset="-122"/>
                <a:ea typeface="微软雅黑" panose="020B0503020204020204" pitchFamily="34" charset="-122"/>
                <a:sym typeface="+mn-ea"/>
              </a:rPr>
              <a:t>）</a:t>
            </a:r>
            <a:endParaRPr lang="zh-CN" sz="2000"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dirty="0">
                <a:latin typeface="微软雅黑" panose="020B0503020204020204" pitchFamily="34" charset="-122"/>
                <a:ea typeface="微软雅黑" panose="020B0503020204020204" pitchFamily="34" charset="-122"/>
                <a:sym typeface="+mn-ea"/>
              </a:rPr>
              <a:t>GPT</a:t>
            </a:r>
            <a:r>
              <a:rPr lang="zh-CN" altLang="en-US" dirty="0">
                <a:latin typeface="微软雅黑" panose="020B0503020204020204" pitchFamily="34" charset="-122"/>
                <a:ea typeface="微软雅黑" panose="020B0503020204020204" pitchFamily="34" charset="-122"/>
                <a:sym typeface="+mn-ea"/>
              </a:rPr>
              <a:t>：基于自回归的预训练语言模型</a:t>
            </a:r>
            <a:endParaRPr lang="en-US" dirty="0">
              <a:latin typeface="微软雅黑" panose="020B0503020204020204" pitchFamily="34" charset="-122"/>
              <a:ea typeface="微软雅黑" panose="020B0503020204020204" pitchFamily="34" charset="-122"/>
              <a:sym typeface="+mn-ea"/>
            </a:endParaRPr>
          </a:p>
          <a:p>
            <a:pPr lvl="1"/>
            <a:endParaRPr lang="zh-CN" altLang="en-US" b="1" dirty="0">
              <a:latin typeface="微软雅黑" panose="020B0503020204020204" pitchFamily="34" charset="-122"/>
              <a:ea typeface="微软雅黑" panose="020B0503020204020204" pitchFamily="34" charset="-122"/>
              <a:sym typeface="+mn-ea"/>
            </a:endParaRPr>
          </a:p>
          <a:p>
            <a:pPr lvl="1"/>
            <a:r>
              <a:rPr lang="en-US" altLang="zh-CN" dirty="0"/>
              <a:t>BERT</a:t>
            </a:r>
            <a:r>
              <a:rPr lang="zh-CN" altLang="en-US" dirty="0"/>
              <a:t>：基于自编码的预训练语言模型</a:t>
            </a:r>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dirty="0">
                <a:latin typeface="微软雅黑" panose="020B0503020204020204" pitchFamily="34" charset="-122"/>
                <a:ea typeface="微软雅黑" panose="020B0503020204020204" pitchFamily="34" charset="-122"/>
                <a:sym typeface="+mn-ea"/>
              </a:rPr>
              <a:t>GPT</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NLP</a:t>
            </a:r>
            <a:r>
              <a:rPr lang="zh-CN" altLang="en-US" dirty="0">
                <a:latin typeface="微软雅黑" panose="020B0503020204020204" pitchFamily="34" charset="-122"/>
                <a:ea typeface="微软雅黑" panose="020B0503020204020204" pitchFamily="34" charset="-122"/>
                <a:sym typeface="+mn-ea"/>
              </a:rPr>
              <a:t>新范式</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生成式预训练</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判别式任务精调</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GPT</a:t>
            </a:r>
            <a:r>
              <a:rPr lang="zh-CN" altLang="en-US" dirty="0">
                <a:latin typeface="微软雅黑" panose="020B0503020204020204" pitchFamily="34" charset="-122"/>
                <a:ea typeface="微软雅黑" panose="020B0503020204020204" pitchFamily="34" charset="-122"/>
                <a:sym typeface="+mn-ea"/>
              </a:rPr>
              <a:t>：无监督预训练</a:t>
            </a:r>
            <a:endParaRPr lang="zh-CN" altLang="en-US"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基于</a:t>
            </a:r>
            <a:r>
              <a:rPr lang="en-US" altLang="zh-CN" sz="2000" dirty="0">
                <a:latin typeface="微软雅黑" panose="020B0503020204020204" pitchFamily="34" charset="-122"/>
                <a:ea typeface="微软雅黑" panose="020B0503020204020204" pitchFamily="34" charset="-122"/>
                <a:sym typeface="+mn-ea"/>
              </a:rPr>
              <a:t>Transformer</a:t>
            </a:r>
            <a:r>
              <a:rPr lang="zh-CN" altLang="en-US" sz="2000" dirty="0">
                <a:latin typeface="微软雅黑" panose="020B0503020204020204" pitchFamily="34" charset="-122"/>
                <a:ea typeface="微软雅黑" panose="020B0503020204020204" pitchFamily="34" charset="-122"/>
                <a:sym typeface="+mn-ea"/>
              </a:rPr>
              <a:t>的单向语言模型：从左到右对输入文本建模</a:t>
            </a:r>
            <a:endParaRPr lang="en-US" dirty="0">
              <a:latin typeface="微软雅黑" panose="020B0503020204020204" pitchFamily="34" charset="-122"/>
              <a:ea typeface="微软雅黑" panose="020B0503020204020204" pitchFamily="34" charset="-122"/>
              <a:sym typeface="+mn-ea"/>
            </a:endParaRPr>
          </a:p>
          <a:p>
            <a:pPr marL="0" indent="0">
              <a:buNone/>
            </a:pPr>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2833370" y="3204210"/>
            <a:ext cx="6525260" cy="29254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最大似然估计</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en-US" dirty="0">
                <a:latin typeface="微软雅黑" panose="020B0503020204020204" pitchFamily="34" charset="-122"/>
                <a:ea typeface="微软雅黑" panose="020B0503020204020204" pitchFamily="34" charset="-122"/>
                <a:sym typeface="+mn-ea"/>
              </a:rPr>
              <a:t> </a:t>
            </a:r>
            <a:endParaRPr lang="en-US" dirty="0">
              <a:latin typeface="微软雅黑" panose="020B0503020204020204" pitchFamily="34" charset="-122"/>
              <a:ea typeface="微软雅黑" panose="020B0503020204020204" pitchFamily="34" charset="-122"/>
              <a:sym typeface="+mn-ea"/>
            </a:endParaRPr>
          </a:p>
          <a:p>
            <a:pPr marL="0" indent="0">
              <a:buNone/>
            </a:pPr>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6" name="图片 5"/>
          <p:cNvPicPr>
            <a:picLocks noChangeAspect="1"/>
          </p:cNvPicPr>
          <p:nvPr/>
        </p:nvPicPr>
        <p:blipFill>
          <a:blip r:embed="rId1"/>
          <a:stretch>
            <a:fillRect/>
          </a:stretch>
        </p:blipFill>
        <p:spPr>
          <a:xfrm>
            <a:off x="3529965" y="1457325"/>
            <a:ext cx="3559810" cy="600075"/>
          </a:xfrm>
          <a:prstGeom prst="rect">
            <a:avLst/>
          </a:prstGeom>
        </p:spPr>
      </p:pic>
      <p:pic>
        <p:nvPicPr>
          <p:cNvPr id="8" name="图片 7"/>
          <p:cNvPicPr>
            <a:picLocks noChangeAspect="1"/>
          </p:cNvPicPr>
          <p:nvPr/>
        </p:nvPicPr>
        <p:blipFill>
          <a:blip r:embed="rId2"/>
          <a:stretch>
            <a:fillRect/>
          </a:stretch>
        </p:blipFill>
        <p:spPr>
          <a:xfrm>
            <a:off x="1581150" y="2385060"/>
            <a:ext cx="561340" cy="325755"/>
          </a:xfrm>
          <a:prstGeom prst="rect">
            <a:avLst/>
          </a:prstGeom>
        </p:spPr>
      </p:pic>
      <p:pic>
        <p:nvPicPr>
          <p:cNvPr id="9" name="图片 8"/>
          <p:cNvPicPr>
            <a:picLocks noChangeAspect="1"/>
          </p:cNvPicPr>
          <p:nvPr/>
        </p:nvPicPr>
        <p:blipFill>
          <a:blip r:embed="rId3"/>
          <a:stretch>
            <a:fillRect/>
          </a:stretch>
        </p:blipFill>
        <p:spPr>
          <a:xfrm>
            <a:off x="2142490" y="2437765"/>
            <a:ext cx="971550" cy="273685"/>
          </a:xfrm>
          <a:prstGeom prst="rect">
            <a:avLst/>
          </a:prstGeom>
        </p:spPr>
      </p:pic>
      <p:pic>
        <p:nvPicPr>
          <p:cNvPr id="10" name="图片 9"/>
          <p:cNvPicPr>
            <a:picLocks noChangeAspect="1"/>
          </p:cNvPicPr>
          <p:nvPr/>
        </p:nvPicPr>
        <p:blipFill>
          <a:blip r:embed="rId4"/>
          <a:stretch>
            <a:fillRect/>
          </a:stretch>
        </p:blipFill>
        <p:spPr>
          <a:xfrm>
            <a:off x="1581150" y="2711450"/>
            <a:ext cx="5701030" cy="13233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dirty="0">
                <a:latin typeface="微软雅黑" panose="020B0503020204020204" pitchFamily="34" charset="-122"/>
                <a:ea typeface="微软雅黑" panose="020B0503020204020204" pitchFamily="34" charset="-122"/>
                <a:sym typeface="+mn-ea"/>
              </a:rPr>
              <a:t>GPT</a:t>
            </a:r>
            <a:r>
              <a:rPr lang="zh-CN" altLang="en-US" dirty="0">
                <a:latin typeface="微软雅黑" panose="020B0503020204020204" pitchFamily="34" charset="-122"/>
                <a:ea typeface="微软雅黑" panose="020B0503020204020204" pitchFamily="34" charset="-122"/>
                <a:sym typeface="+mn-ea"/>
              </a:rPr>
              <a:t>：有监督下游任务</a:t>
            </a:r>
            <a:r>
              <a:rPr lang="en-US" altLang="zh-CN" dirty="0">
                <a:latin typeface="微软雅黑" panose="020B0503020204020204" pitchFamily="34" charset="-122"/>
                <a:ea typeface="微软雅黑" panose="020B0503020204020204" pitchFamily="34" charset="-122"/>
                <a:sym typeface="+mn-ea"/>
              </a:rPr>
              <a:t>fine-tuning</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每个样例输入为</a:t>
            </a:r>
            <a:r>
              <a:rPr lang="en-US" altLang="zh-CN" sz="2000" dirty="0">
                <a:latin typeface="微软雅黑" panose="020B0503020204020204" pitchFamily="34" charset="-122"/>
                <a:ea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sym typeface="+mn-ea"/>
              </a:rPr>
              <a:t>，与之对应的标签为</a:t>
            </a:r>
            <a:r>
              <a:rPr lang="en-US" altLang="zh-CN" sz="2000" dirty="0">
                <a:latin typeface="微软雅黑" panose="020B0503020204020204" pitchFamily="34" charset="-122"/>
                <a:ea typeface="微软雅黑" panose="020B0503020204020204" pitchFamily="34" charset="-122"/>
                <a:sym typeface="+mn-ea"/>
              </a:rPr>
              <a:t>y</a:t>
            </a:r>
            <a:endParaRPr lang="en-US" altLang="zh-CN" sz="2000"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获取最后一层的最后一个词对应的隐藏层输出</a:t>
            </a:r>
            <a:endParaRPr lang="en-US" altLang="zh-CN" dirty="0"/>
          </a:p>
          <a:p>
            <a:pPr lvl="1"/>
            <a:endParaRPr lang="en-US" altLang="zh-CN" dirty="0"/>
          </a:p>
          <a:p>
            <a:pPr marL="1143000" lvl="2" indent="-228600">
              <a:buFont typeface="Wingdings" panose="05000000000000000000" charset="0"/>
              <a:buChar char="p"/>
            </a:pPr>
            <a:r>
              <a:rPr lang="zh-CN" altLang="en-US" dirty="0">
                <a:solidFill>
                  <a:schemeClr val="tx1"/>
                </a:solidFill>
              </a:rPr>
              <a:t>将其通过一层全连接层变换，预测最终标签：</a:t>
            </a:r>
            <a:endParaRPr lang="zh-CN" altLang="en-US" dirty="0">
              <a:solidFill>
                <a:schemeClr val="tx1"/>
              </a:solidFill>
            </a:endParaRPr>
          </a:p>
          <a:p>
            <a:pPr marL="1143000" lvl="2" indent="-228600">
              <a:buFont typeface="Wingdings" panose="05000000000000000000" charset="0"/>
              <a:buChar char="p"/>
            </a:pPr>
            <a:endParaRPr lang="zh-CN" altLang="en-US" dirty="0">
              <a:solidFill>
                <a:schemeClr val="tx1"/>
              </a:solidFill>
            </a:endParaRPr>
          </a:p>
          <a:p>
            <a:pPr marL="1143000" lvl="2" indent="-228600">
              <a:buFont typeface="Wingdings" panose="05000000000000000000" charset="0"/>
              <a:buChar char="p"/>
            </a:pPr>
            <a:r>
              <a:rPr lang="zh-CN" altLang="en-US" dirty="0">
                <a:solidFill>
                  <a:schemeClr val="tx1"/>
                </a:solidFill>
              </a:rPr>
              <a:t>优化损失函数对下游任务进行精调：</a:t>
            </a:r>
            <a:endParaRPr lang="zh-CN" altLang="en-US" dirty="0">
              <a:solidFill>
                <a:schemeClr val="tx1"/>
              </a:solidFill>
            </a:endParaRPr>
          </a:p>
          <a:p>
            <a:pPr marL="1143000" lvl="2" indent="-228600">
              <a:buFont typeface="Wingdings" panose="05000000000000000000" charset="0"/>
              <a:buChar char="p"/>
            </a:pPr>
            <a:endParaRPr lang="zh-CN" altLang="en-US" dirty="0">
              <a:solidFill>
                <a:schemeClr val="tx1"/>
              </a:solidFill>
            </a:endParaRPr>
          </a:p>
          <a:p>
            <a:pPr marL="1143000" lvl="2" indent="-228600">
              <a:buFont typeface="Wingdings" panose="05000000000000000000" charset="0"/>
              <a:buChar char="p"/>
            </a:pPr>
            <a:r>
              <a:rPr lang="zh-CN" altLang="en-US" dirty="0">
                <a:solidFill>
                  <a:schemeClr val="tx1"/>
                </a:solidFill>
              </a:rPr>
              <a:t>灾难性遗忘？</a:t>
            </a:r>
            <a:endParaRPr lang="zh-CN" altLang="en-US" dirty="0">
              <a:solidFill>
                <a:schemeClr val="tx1"/>
              </a:solidFill>
            </a:endParaRPr>
          </a:p>
          <a:p>
            <a:pPr marL="1600200" lvl="3" indent="-228600">
              <a:buFont typeface="Wingdings" panose="05000000000000000000" charset="0"/>
              <a:buChar char="p"/>
            </a:pPr>
            <a:r>
              <a:rPr lang="zh-CN" altLang="en-US" sz="1800" dirty="0">
                <a:solidFill>
                  <a:schemeClr val="tx1"/>
                </a:solidFill>
              </a:rPr>
              <a:t> </a:t>
            </a:r>
            <a:endParaRPr lang="en-US" altLang="zh-CN" dirty="0">
              <a:solidFill>
                <a:schemeClr val="tx1"/>
              </a:solidFill>
            </a:endParaRPr>
          </a:p>
          <a:p>
            <a:pPr marL="914400" lvl="2" indent="0">
              <a:buNone/>
            </a:pPr>
            <a:endParaRPr lang="zh-CN" altLang="en-US" baseline="30000" dirty="0"/>
          </a:p>
        </p:txBody>
      </p:sp>
      <p:pic>
        <p:nvPicPr>
          <p:cNvPr id="6" name="图片 5"/>
          <p:cNvPicPr>
            <a:picLocks noChangeAspect="1"/>
          </p:cNvPicPr>
          <p:nvPr/>
        </p:nvPicPr>
        <p:blipFill>
          <a:blip r:embed="rId1"/>
          <a:stretch>
            <a:fillRect/>
          </a:stretch>
        </p:blipFill>
        <p:spPr>
          <a:xfrm>
            <a:off x="3833495" y="2282190"/>
            <a:ext cx="1303020" cy="325755"/>
          </a:xfrm>
          <a:prstGeom prst="rect">
            <a:avLst/>
          </a:prstGeom>
        </p:spPr>
      </p:pic>
      <p:pic>
        <p:nvPicPr>
          <p:cNvPr id="8" name="图片 7"/>
          <p:cNvPicPr>
            <a:picLocks noChangeAspect="1"/>
          </p:cNvPicPr>
          <p:nvPr/>
        </p:nvPicPr>
        <p:blipFill>
          <a:blip r:embed="rId2"/>
          <a:stretch>
            <a:fillRect/>
          </a:stretch>
        </p:blipFill>
        <p:spPr>
          <a:xfrm>
            <a:off x="7107555" y="2857500"/>
            <a:ext cx="479425" cy="457200"/>
          </a:xfrm>
          <a:prstGeom prst="rect">
            <a:avLst/>
          </a:prstGeom>
        </p:spPr>
      </p:pic>
      <p:pic>
        <p:nvPicPr>
          <p:cNvPr id="9" name="图片 8"/>
          <p:cNvPicPr>
            <a:picLocks noChangeAspect="1"/>
          </p:cNvPicPr>
          <p:nvPr/>
        </p:nvPicPr>
        <p:blipFill>
          <a:blip r:embed="rId3"/>
          <a:stretch>
            <a:fillRect/>
          </a:stretch>
        </p:blipFill>
        <p:spPr>
          <a:xfrm>
            <a:off x="7010400" y="3539490"/>
            <a:ext cx="3534410" cy="492760"/>
          </a:xfrm>
          <a:prstGeom prst="rect">
            <a:avLst/>
          </a:prstGeom>
        </p:spPr>
      </p:pic>
      <p:pic>
        <p:nvPicPr>
          <p:cNvPr id="10" name="图片 9"/>
          <p:cNvPicPr>
            <a:picLocks noChangeAspect="1"/>
          </p:cNvPicPr>
          <p:nvPr/>
        </p:nvPicPr>
        <p:blipFill>
          <a:blip r:embed="rId4"/>
          <a:stretch>
            <a:fillRect/>
          </a:stretch>
        </p:blipFill>
        <p:spPr>
          <a:xfrm>
            <a:off x="5996940" y="4257040"/>
            <a:ext cx="2793365" cy="643255"/>
          </a:xfrm>
          <a:prstGeom prst="rect">
            <a:avLst/>
          </a:prstGeom>
        </p:spPr>
      </p:pic>
      <p:pic>
        <p:nvPicPr>
          <p:cNvPr id="11" name="图片 10"/>
          <p:cNvPicPr>
            <a:picLocks noChangeAspect="1"/>
          </p:cNvPicPr>
          <p:nvPr/>
        </p:nvPicPr>
        <p:blipFill>
          <a:blip r:embed="rId5"/>
          <a:stretch>
            <a:fillRect/>
          </a:stretch>
        </p:blipFill>
        <p:spPr>
          <a:xfrm>
            <a:off x="2480945" y="5374005"/>
            <a:ext cx="2885440" cy="5861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：整体结构</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多层</a:t>
            </a:r>
            <a:r>
              <a:rPr lang="en-US" altLang="zh-CN" sz="2000" dirty="0">
                <a:latin typeface="微软雅黑" panose="020B0503020204020204" pitchFamily="34" charset="-122"/>
                <a:ea typeface="微软雅黑" panose="020B0503020204020204" pitchFamily="34" charset="-122"/>
                <a:sym typeface="+mn-ea"/>
              </a:rPr>
              <a:t>Transformer</a:t>
            </a:r>
            <a:r>
              <a:rPr lang="zh-CN" altLang="en-US" sz="2000" dirty="0">
                <a:latin typeface="微软雅黑" panose="020B0503020204020204" pitchFamily="34" charset="-122"/>
                <a:ea typeface="微软雅黑" panose="020B0503020204020204" pitchFamily="34" charset="-122"/>
                <a:sym typeface="+mn-ea"/>
              </a:rPr>
              <a:t>，包含两个预训练任务：掩码语言模型（</a:t>
            </a:r>
            <a:r>
              <a:rPr lang="en-US" altLang="zh-CN" sz="2000" dirty="0">
                <a:latin typeface="微软雅黑" panose="020B0503020204020204" pitchFamily="34" charset="-122"/>
                <a:ea typeface="微软雅黑" panose="020B0503020204020204" pitchFamily="34" charset="-122"/>
                <a:sym typeface="+mn-ea"/>
              </a:rPr>
              <a:t>MLM</a:t>
            </a:r>
            <a:r>
              <a:rPr lang="zh-CN" altLang="en-US" sz="2000" dirty="0">
                <a:latin typeface="微软雅黑" panose="020B0503020204020204" pitchFamily="34" charset="-122"/>
                <a:ea typeface="微软雅黑" panose="020B0503020204020204" pitchFamily="34" charset="-122"/>
                <a:sym typeface="+mn-ea"/>
              </a:rPr>
              <a:t>）、下一个句子预测（</a:t>
            </a:r>
            <a:r>
              <a:rPr lang="en-US" altLang="zh-CN" sz="2000" dirty="0">
                <a:latin typeface="微软雅黑" panose="020B0503020204020204" pitchFamily="34" charset="-122"/>
                <a:ea typeface="微软雅黑" panose="020B0503020204020204" pitchFamily="34" charset="-122"/>
                <a:sym typeface="+mn-ea"/>
              </a:rPr>
              <a:t>NSP</a:t>
            </a:r>
            <a:r>
              <a:rPr lang="zh-CN" altLang="en-US"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3917315" y="2807970"/>
            <a:ext cx="4531995" cy="34645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：输入表示</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词向量（</a:t>
            </a:r>
            <a:r>
              <a:rPr lang="en-US" altLang="zh-CN" sz="2000" dirty="0">
                <a:latin typeface="微软雅黑" panose="020B0503020204020204" pitchFamily="34" charset="-122"/>
                <a:ea typeface="微软雅黑" panose="020B0503020204020204" pitchFamily="34" charset="-122"/>
                <a:sym typeface="+mn-ea"/>
              </a:rPr>
              <a:t>Token Embedding</a:t>
            </a:r>
            <a:r>
              <a:rPr lang="zh-CN" altLang="en-US" sz="2000" dirty="0">
                <a:latin typeface="微软雅黑" panose="020B0503020204020204" pitchFamily="34" charset="-122"/>
                <a:ea typeface="微软雅黑" panose="020B0503020204020204" pitchFamily="34" charset="-122"/>
                <a:sym typeface="+mn-ea"/>
              </a:rPr>
              <a:t>）、块向量（</a:t>
            </a:r>
            <a:r>
              <a:rPr lang="en-US" altLang="zh-CN" sz="2000" dirty="0">
                <a:latin typeface="微软雅黑" panose="020B0503020204020204" pitchFamily="34" charset="-122"/>
                <a:ea typeface="微软雅黑" panose="020B0503020204020204" pitchFamily="34" charset="-122"/>
                <a:sym typeface="+mn-ea"/>
              </a:rPr>
              <a:t>Segment Embedding</a:t>
            </a:r>
            <a:r>
              <a:rPr lang="zh-CN" altLang="en-US" sz="2000" dirty="0">
                <a:latin typeface="微软雅黑" panose="020B0503020204020204" pitchFamily="34" charset="-122"/>
                <a:ea typeface="微软雅黑" panose="020B0503020204020204" pitchFamily="34" charset="-122"/>
                <a:sym typeface="+mn-ea"/>
              </a:rPr>
              <a:t>）、位置向量（</a:t>
            </a:r>
            <a:r>
              <a:rPr lang="en-US" altLang="zh-CN" sz="2000" dirty="0">
                <a:latin typeface="微软雅黑" panose="020B0503020204020204" pitchFamily="34" charset="-122"/>
                <a:ea typeface="微软雅黑" panose="020B0503020204020204" pitchFamily="34" charset="-122"/>
                <a:sym typeface="+mn-ea"/>
              </a:rPr>
              <a:t>Position Embedding</a:t>
            </a:r>
            <a:r>
              <a:rPr lang="zh-CN" altLang="en-US" sz="2000" dirty="0">
                <a:latin typeface="微软雅黑" panose="020B0503020204020204" pitchFamily="34" charset="-122"/>
                <a:ea typeface="微软雅黑" panose="020B0503020204020204" pitchFamily="34" charset="-122"/>
                <a:sym typeface="+mn-ea"/>
              </a:rPr>
              <a:t>）</a:t>
            </a:r>
            <a:endParaRPr lang="en-US" altLang="zh-CN" sz="2000" dirty="0">
              <a:latin typeface="微软雅黑" panose="020B0503020204020204" pitchFamily="34" charset="-122"/>
              <a:ea typeface="微软雅黑" panose="020B0503020204020204" pitchFamily="34" charset="-122"/>
              <a:sym typeface="+mn-ea"/>
            </a:endParaRPr>
          </a:p>
          <a:p>
            <a:pPr marL="914400" lvl="2" indent="0">
              <a:buNone/>
            </a:pPr>
            <a:endParaRPr lang="zh-CN" altLang="en-US" baseline="30000" dirty="0"/>
          </a:p>
        </p:txBody>
      </p:sp>
      <p:pic>
        <p:nvPicPr>
          <p:cNvPr id="6" name="图片 5"/>
          <p:cNvPicPr>
            <a:picLocks noChangeAspect="1"/>
          </p:cNvPicPr>
          <p:nvPr/>
        </p:nvPicPr>
        <p:blipFill>
          <a:blip r:embed="rId1"/>
          <a:stretch>
            <a:fillRect/>
          </a:stretch>
        </p:blipFill>
        <p:spPr>
          <a:xfrm>
            <a:off x="2063115" y="2935605"/>
            <a:ext cx="8241030" cy="2630805"/>
          </a:xfrm>
          <a:prstGeom prst="rect">
            <a:avLst/>
          </a:prstGeom>
        </p:spPr>
      </p:pic>
      <p:pic>
        <p:nvPicPr>
          <p:cNvPr id="8" name="图片 7"/>
          <p:cNvPicPr>
            <a:picLocks noChangeAspect="1"/>
          </p:cNvPicPr>
          <p:nvPr/>
        </p:nvPicPr>
        <p:blipFill>
          <a:blip r:embed="rId2"/>
          <a:stretch>
            <a:fillRect/>
          </a:stretch>
        </p:blipFill>
        <p:spPr>
          <a:xfrm>
            <a:off x="4893310" y="5755005"/>
            <a:ext cx="2580005" cy="6527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：输入表示</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词向量</a:t>
            </a:r>
            <a:r>
              <a:rPr lang="zh-CN" sz="2000" dirty="0">
                <a:latin typeface="微软雅黑" panose="020B0503020204020204" pitchFamily="34" charset="-122"/>
                <a:ea typeface="微软雅黑" panose="020B0503020204020204" pitchFamily="34" charset="-122"/>
                <a:sym typeface="+mn-ea"/>
              </a:rPr>
              <a:t>计算</a:t>
            </a:r>
            <a:endParaRPr lang="zh-CN" sz="2000" dirty="0">
              <a:latin typeface="微软雅黑" panose="020B0503020204020204" pitchFamily="34" charset="-122"/>
              <a:ea typeface="微软雅黑" panose="020B0503020204020204" pitchFamily="34" charset="-122"/>
              <a:sym typeface="+mn-ea"/>
            </a:endParaRPr>
          </a:p>
          <a:p>
            <a:pPr lvl="2"/>
            <a:endParaRPr lang="zh-CN" altLang="zh-CN" sz="2000"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块向量计算</a:t>
            </a:r>
            <a:endParaRPr lang="zh-CN" sz="2000" dirty="0">
              <a:latin typeface="微软雅黑" panose="020B0503020204020204" pitchFamily="34" charset="-122"/>
              <a:ea typeface="微软雅黑" panose="020B0503020204020204" pitchFamily="34" charset="-122"/>
              <a:sym typeface="+mn-ea"/>
            </a:endParaRPr>
          </a:p>
          <a:p>
            <a:pPr lvl="3"/>
            <a:r>
              <a:rPr lang="zh-CN" sz="1800" dirty="0">
                <a:latin typeface="微软雅黑" panose="020B0503020204020204" pitchFamily="34" charset="-122"/>
                <a:ea typeface="微软雅黑" panose="020B0503020204020204" pitchFamily="34" charset="-122"/>
                <a:sym typeface="+mn-ea"/>
              </a:rPr>
              <a:t>单个块？两个块？</a:t>
            </a:r>
            <a:endParaRPr lang="zh-CN" sz="1800" dirty="0">
              <a:latin typeface="微软雅黑" panose="020B0503020204020204" pitchFamily="34" charset="-122"/>
              <a:ea typeface="微软雅黑" panose="020B0503020204020204" pitchFamily="34" charset="-122"/>
              <a:sym typeface="+mn-ea"/>
            </a:endParaRPr>
          </a:p>
          <a:p>
            <a:pPr lvl="3"/>
            <a:endParaRPr lang="en-US" altLang="zh-CN" sz="1800" dirty="0">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位置向量计算</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600200" lvl="3" indent="-228600">
              <a:buFont typeface="Wingdings" panose="05000000000000000000" charset="0"/>
              <a:buChar char="p"/>
            </a:pPr>
            <a:r>
              <a:rPr lang="zh-CN" altLang="en-US" sz="1800" dirty="0">
                <a:solidFill>
                  <a:schemeClr val="tx1"/>
                </a:solidFill>
                <a:latin typeface="微软雅黑" panose="020B0503020204020204" pitchFamily="34" charset="-122"/>
                <a:ea typeface="微软雅黑" panose="020B0503020204020204" pitchFamily="34" charset="-122"/>
                <a:sym typeface="+mn-ea"/>
              </a:rPr>
              <a:t>绝对位置</a:t>
            </a: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3419475" y="2146935"/>
            <a:ext cx="1590675" cy="577215"/>
          </a:xfrm>
          <a:prstGeom prst="rect">
            <a:avLst/>
          </a:prstGeom>
        </p:spPr>
      </p:pic>
      <p:pic>
        <p:nvPicPr>
          <p:cNvPr id="9" name="图片 8"/>
          <p:cNvPicPr>
            <a:picLocks noChangeAspect="1"/>
          </p:cNvPicPr>
          <p:nvPr/>
        </p:nvPicPr>
        <p:blipFill>
          <a:blip r:embed="rId2"/>
          <a:stretch>
            <a:fillRect/>
          </a:stretch>
        </p:blipFill>
        <p:spPr>
          <a:xfrm>
            <a:off x="5502910" y="2208530"/>
            <a:ext cx="1186180" cy="454660"/>
          </a:xfrm>
          <a:prstGeom prst="rect">
            <a:avLst/>
          </a:prstGeom>
        </p:spPr>
      </p:pic>
      <p:pic>
        <p:nvPicPr>
          <p:cNvPr id="10" name="图片 9"/>
          <p:cNvPicPr>
            <a:picLocks noChangeAspect="1"/>
          </p:cNvPicPr>
          <p:nvPr/>
        </p:nvPicPr>
        <p:blipFill>
          <a:blip r:embed="rId3"/>
          <a:stretch>
            <a:fillRect/>
          </a:stretch>
        </p:blipFill>
        <p:spPr>
          <a:xfrm>
            <a:off x="4535805" y="2987040"/>
            <a:ext cx="1310005" cy="459105"/>
          </a:xfrm>
          <a:prstGeom prst="rect">
            <a:avLst/>
          </a:prstGeom>
        </p:spPr>
      </p:pic>
      <p:pic>
        <p:nvPicPr>
          <p:cNvPr id="11" name="图片 10"/>
          <p:cNvPicPr>
            <a:picLocks noChangeAspect="1"/>
          </p:cNvPicPr>
          <p:nvPr/>
        </p:nvPicPr>
        <p:blipFill>
          <a:blip r:embed="rId4"/>
          <a:stretch>
            <a:fillRect/>
          </a:stretch>
        </p:blipFill>
        <p:spPr>
          <a:xfrm>
            <a:off x="6422390" y="3042920"/>
            <a:ext cx="1156335" cy="347980"/>
          </a:xfrm>
          <a:prstGeom prst="rect">
            <a:avLst/>
          </a:prstGeom>
        </p:spPr>
      </p:pic>
      <p:pic>
        <p:nvPicPr>
          <p:cNvPr id="12" name="图片 11"/>
          <p:cNvPicPr>
            <a:picLocks noChangeAspect="1"/>
          </p:cNvPicPr>
          <p:nvPr/>
        </p:nvPicPr>
        <p:blipFill>
          <a:blip r:embed="rId5"/>
          <a:stretch>
            <a:fillRect/>
          </a:stretch>
        </p:blipFill>
        <p:spPr>
          <a:xfrm>
            <a:off x="3611245" y="3968115"/>
            <a:ext cx="1398905" cy="459105"/>
          </a:xfrm>
          <a:prstGeom prst="rect">
            <a:avLst/>
          </a:prstGeom>
        </p:spPr>
      </p:pic>
      <p:pic>
        <p:nvPicPr>
          <p:cNvPr id="13" name="图片 12"/>
          <p:cNvPicPr>
            <a:picLocks noChangeAspect="1"/>
          </p:cNvPicPr>
          <p:nvPr/>
        </p:nvPicPr>
        <p:blipFill>
          <a:blip r:embed="rId6"/>
          <a:stretch>
            <a:fillRect/>
          </a:stretch>
        </p:blipFill>
        <p:spPr>
          <a:xfrm>
            <a:off x="5346700" y="4008120"/>
            <a:ext cx="1075690" cy="379095"/>
          </a:xfrm>
          <a:prstGeom prst="rect">
            <a:avLst/>
          </a:prstGeom>
        </p:spPr>
      </p:pic>
      <p:pic>
        <p:nvPicPr>
          <p:cNvPr id="15" name="图片 14"/>
          <p:cNvPicPr>
            <a:picLocks noChangeAspect="1"/>
          </p:cNvPicPr>
          <p:nvPr/>
        </p:nvPicPr>
        <p:blipFill>
          <a:blip r:embed="rId7"/>
          <a:stretch>
            <a:fillRect/>
          </a:stretch>
        </p:blipFill>
        <p:spPr>
          <a:xfrm>
            <a:off x="3419475" y="5004435"/>
            <a:ext cx="5055235" cy="8985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神经网络语言模型</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词的分布式表示：词向量</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更先进的神经网络模型（</a:t>
            </a:r>
            <a:r>
              <a:rPr lang="en-US" altLang="zh-CN" dirty="0">
                <a:latin typeface="微软雅黑" panose="020B0503020204020204" pitchFamily="34" charset="-122"/>
                <a:ea typeface="微软雅黑" panose="020B0503020204020204" pitchFamily="34" charset="-122"/>
                <a:sym typeface="+mn-ea"/>
              </a:rPr>
              <a:t>RNN</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Transformer</a:t>
            </a:r>
            <a:r>
              <a:rPr lang="zh-CN" altLang="en-US" dirty="0">
                <a:latin typeface="微软雅黑" panose="020B0503020204020204" pitchFamily="34" charset="-122"/>
                <a:ea typeface="微软雅黑" panose="020B0503020204020204" pitchFamily="34" charset="-122"/>
                <a:sym typeface="+mn-ea"/>
              </a:rPr>
              <a:t>等）</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：基本预训练任务</a:t>
            </a:r>
            <a:r>
              <a:rPr lang="en-US" altLang="zh-CN" dirty="0">
                <a:latin typeface="微软雅黑" panose="020B0503020204020204" pitchFamily="34" charset="-122"/>
                <a:ea typeface="微软雅黑" panose="020B0503020204020204" pitchFamily="34" charset="-122"/>
                <a:sym typeface="+mn-ea"/>
              </a:rPr>
              <a:t>——MLM</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完形填空</a:t>
            </a:r>
            <a:r>
              <a:rPr lang="en-US" altLang="zh-CN" sz="2000" dirty="0">
                <a:latin typeface="微软雅黑" panose="020B0503020204020204" pitchFamily="34" charset="-122"/>
                <a:ea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sym typeface="+mn-ea"/>
              </a:rPr>
              <a:t>：将输入文本中的部分单词进行</a:t>
            </a:r>
            <a:r>
              <a:rPr lang="en-US" altLang="zh-CN" sz="2000" dirty="0">
                <a:latin typeface="微软雅黑" panose="020B0503020204020204" pitchFamily="34" charset="-122"/>
                <a:ea typeface="微软雅黑" panose="020B0503020204020204" pitchFamily="34" charset="-122"/>
                <a:sym typeface="+mn-ea"/>
              </a:rPr>
              <a:t>mask</a:t>
            </a:r>
            <a:r>
              <a:rPr lang="zh-CN" altLang="en-US" sz="2000" dirty="0">
                <a:latin typeface="微软雅黑" panose="020B0503020204020204" pitchFamily="34" charset="-122"/>
                <a:ea typeface="微软雅黑" panose="020B0503020204020204" pitchFamily="34" charset="-122"/>
                <a:sym typeface="+mn-ea"/>
              </a:rPr>
              <a:t>，并通过深层</a:t>
            </a:r>
            <a:r>
              <a:rPr lang="en-US" altLang="zh-CN" sz="2000" dirty="0">
                <a:latin typeface="微软雅黑" panose="020B0503020204020204" pitchFamily="34" charset="-122"/>
                <a:ea typeface="微软雅黑" panose="020B0503020204020204" pitchFamily="34" charset="-122"/>
                <a:sym typeface="+mn-ea"/>
              </a:rPr>
              <a:t>Transformer</a:t>
            </a:r>
            <a:r>
              <a:rPr lang="zh-CN" altLang="en-US" sz="2000" dirty="0">
                <a:latin typeface="微软雅黑" panose="020B0503020204020204" pitchFamily="34" charset="-122"/>
                <a:ea typeface="微软雅黑" panose="020B0503020204020204" pitchFamily="34" charset="-122"/>
                <a:sym typeface="+mn-ea"/>
              </a:rPr>
              <a:t>还原为元单词</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sz="2000"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BERT</a:t>
            </a:r>
            <a:r>
              <a:rPr lang="zh-CN" altLang="en-US" sz="2000" dirty="0">
                <a:latin typeface="微软雅黑" panose="020B0503020204020204" pitchFamily="34" charset="-122"/>
                <a:ea typeface="微软雅黑" panose="020B0503020204020204" pitchFamily="34" charset="-122"/>
                <a:sym typeface="+mn-ea"/>
              </a:rPr>
              <a:t>采用</a:t>
            </a:r>
            <a:r>
              <a:rPr lang="en-US" altLang="zh-CN" sz="2000" dirty="0">
                <a:latin typeface="微软雅黑" panose="020B0503020204020204" pitchFamily="34" charset="-122"/>
                <a:ea typeface="微软雅黑" panose="020B0503020204020204" pitchFamily="34" charset="-122"/>
                <a:sym typeface="+mn-ea"/>
              </a:rPr>
              <a:t>15%</a:t>
            </a:r>
            <a:r>
              <a:rPr lang="zh-CN" altLang="en-US" sz="2000" dirty="0">
                <a:latin typeface="微软雅黑" panose="020B0503020204020204" pitchFamily="34" charset="-122"/>
                <a:ea typeface="微软雅黑" panose="020B0503020204020204" pitchFamily="34" charset="-122"/>
                <a:sym typeface="+mn-ea"/>
              </a:rPr>
              <a:t>的</a:t>
            </a:r>
            <a:r>
              <a:rPr lang="en-US" altLang="zh-CN" sz="2000" dirty="0">
                <a:latin typeface="微软雅黑" panose="020B0503020204020204" pitchFamily="34" charset="-122"/>
                <a:ea typeface="微软雅黑" panose="020B0503020204020204" pitchFamily="34" charset="-122"/>
                <a:sym typeface="+mn-ea"/>
              </a:rPr>
              <a:t>mask</a:t>
            </a:r>
            <a:r>
              <a:rPr lang="zh-CN" altLang="en-US" sz="2000" dirty="0">
                <a:latin typeface="微软雅黑" panose="020B0503020204020204" pitchFamily="34" charset="-122"/>
                <a:ea typeface="微软雅黑" panose="020B0503020204020204" pitchFamily="34" charset="-122"/>
                <a:sym typeface="+mn-ea"/>
              </a:rPr>
              <a:t>比例，</a:t>
            </a:r>
            <a:r>
              <a:rPr lang="en-US" altLang="zh-CN" sz="2000" dirty="0">
                <a:latin typeface="微软雅黑" panose="020B0503020204020204" pitchFamily="34" charset="-122"/>
                <a:ea typeface="微软雅黑" panose="020B0503020204020204" pitchFamily="34" charset="-122"/>
                <a:sym typeface="+mn-ea"/>
              </a:rPr>
              <a:t>[MASK]</a:t>
            </a:r>
            <a:r>
              <a:rPr lang="zh-CN" altLang="en-US" sz="2000" dirty="0">
                <a:latin typeface="微软雅黑" panose="020B0503020204020204" pitchFamily="34" charset="-122"/>
                <a:ea typeface="微软雅黑" panose="020B0503020204020204" pitchFamily="34" charset="-122"/>
                <a:sym typeface="+mn-ea"/>
              </a:rPr>
              <a:t>标记替换</a:t>
            </a:r>
            <a:endParaRPr lang="zh-CN" altLang="en-US" sz="2000" dirty="0">
              <a:latin typeface="微软雅黑" panose="020B0503020204020204" pitchFamily="34" charset="-122"/>
              <a:ea typeface="微软雅黑" panose="020B0503020204020204" pitchFamily="34" charset="-122"/>
              <a:sym typeface="+mn-ea"/>
            </a:endParaRPr>
          </a:p>
          <a:p>
            <a:pPr lvl="3"/>
            <a:r>
              <a:rPr lang="zh-CN" altLang="en-US" sz="1800" dirty="0">
                <a:latin typeface="微软雅黑" panose="020B0503020204020204" pitchFamily="34" charset="-122"/>
                <a:ea typeface="微软雅黑" panose="020B0503020204020204" pitchFamily="34" charset="-122"/>
                <a:sym typeface="+mn-ea"/>
              </a:rPr>
              <a:t>预训练与</a:t>
            </a:r>
            <a:r>
              <a:rPr lang="en-US" altLang="zh-CN" sz="1800" dirty="0">
                <a:latin typeface="微软雅黑" panose="020B0503020204020204" pitchFamily="34" charset="-122"/>
                <a:ea typeface="微软雅黑" panose="020B0503020204020204" pitchFamily="34" charset="-122"/>
                <a:sym typeface="+mn-ea"/>
              </a:rPr>
              <a:t>fine-tuning</a:t>
            </a:r>
            <a:r>
              <a:rPr lang="zh-CN" altLang="en-US" sz="1800" dirty="0">
                <a:latin typeface="微软雅黑" panose="020B0503020204020204" pitchFamily="34" charset="-122"/>
                <a:ea typeface="微软雅黑" panose="020B0503020204020204" pitchFamily="34" charset="-122"/>
                <a:sym typeface="+mn-ea"/>
              </a:rPr>
              <a:t>的不一致？</a:t>
            </a:r>
            <a:endParaRPr lang="zh-CN" sz="1800" dirty="0">
              <a:latin typeface="微软雅黑" panose="020B0503020204020204" pitchFamily="34" charset="-122"/>
              <a:ea typeface="微软雅黑" panose="020B0503020204020204" pitchFamily="34" charset="-122"/>
              <a:sym typeface="+mn-ea"/>
            </a:endParaRPr>
          </a:p>
          <a:p>
            <a:pPr lvl="2"/>
            <a:endParaRPr lang="zh-CN" altLang="zh-CN" sz="2000"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2886075" y="4432935"/>
            <a:ext cx="6595745" cy="14681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：基本预训练任务</a:t>
            </a:r>
            <a:r>
              <a:rPr lang="en-US" altLang="zh-CN" dirty="0">
                <a:latin typeface="微软雅黑" panose="020B0503020204020204" pitchFamily="34" charset="-122"/>
                <a:ea typeface="微软雅黑" panose="020B0503020204020204" pitchFamily="34" charset="-122"/>
                <a:sym typeface="+mn-ea"/>
              </a:rPr>
              <a:t>——MLM</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输入层</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sz="2000" dirty="0">
              <a:latin typeface="微软雅黑" panose="020B0503020204020204" pitchFamily="34" charset="-122"/>
              <a:ea typeface="微软雅黑" panose="020B0503020204020204" pitchFamily="34" charset="-122"/>
              <a:sym typeface="+mn-ea"/>
            </a:endParaRPr>
          </a:p>
          <a:p>
            <a:pPr lvl="3"/>
            <a:endParaRPr lang="zh-CN" altLang="en-US" sz="1800" dirty="0">
              <a:latin typeface="微软雅黑" panose="020B0503020204020204" pitchFamily="34" charset="-122"/>
              <a:ea typeface="微软雅黑" panose="020B0503020204020204" pitchFamily="34" charset="-122"/>
              <a:sym typeface="+mn-ea"/>
            </a:endParaRPr>
          </a:p>
          <a:p>
            <a:pPr lvl="3"/>
            <a:r>
              <a:rPr lang="zh-CN" altLang="en-US" sz="1800" dirty="0">
                <a:latin typeface="微软雅黑" panose="020B0503020204020204" pitchFamily="34" charset="-122"/>
                <a:ea typeface="微软雅黑" panose="020B0503020204020204" pitchFamily="34" charset="-122"/>
                <a:sym typeface="+mn-ea"/>
              </a:rPr>
              <a:t>占位标记</a:t>
            </a:r>
            <a:endParaRPr lang="zh-CN" altLang="en-US" sz="1800" dirty="0">
              <a:latin typeface="微软雅黑" panose="020B0503020204020204" pitchFamily="34" charset="-122"/>
              <a:ea typeface="微软雅黑" panose="020B0503020204020204" pitchFamily="34" charset="-122"/>
              <a:sym typeface="+mn-ea"/>
            </a:endParaRPr>
          </a:p>
          <a:p>
            <a:pPr lvl="3"/>
            <a:endParaRPr lang="zh-CN" altLang="en-US" sz="1800" dirty="0">
              <a:latin typeface="微软雅黑" panose="020B0503020204020204" pitchFamily="34" charset="-122"/>
              <a:ea typeface="微软雅黑" panose="020B0503020204020204" pitchFamily="34" charset="-122"/>
              <a:sym typeface="+mn-ea"/>
            </a:endParaRPr>
          </a:p>
          <a:p>
            <a:pPr lvl="3"/>
            <a:r>
              <a:rPr lang="zh-CN" altLang="en-US" sz="1800" dirty="0">
                <a:latin typeface="微软雅黑" panose="020B0503020204020204" pitchFamily="34" charset="-122"/>
                <a:ea typeface="微软雅黑" panose="020B0503020204020204" pitchFamily="34" charset="-122"/>
                <a:sym typeface="+mn-ea"/>
              </a:rPr>
              <a:t>截断</a:t>
            </a:r>
            <a:endParaRPr lang="zh-CN" altLang="en-US" sz="1800" dirty="0">
              <a:latin typeface="微软雅黑" panose="020B0503020204020204" pitchFamily="34" charset="-122"/>
              <a:ea typeface="微软雅黑" panose="020B0503020204020204" pitchFamily="34" charset="-122"/>
              <a:sym typeface="+mn-ea"/>
            </a:endParaRPr>
          </a:p>
          <a:p>
            <a:pPr lvl="3"/>
            <a:endParaRPr lang="zh-CN" altLang="en-US" sz="1800" dirty="0">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en-US" altLang="zh-CN" dirty="0">
                <a:solidFill>
                  <a:schemeClr val="tx1"/>
                </a:solidFill>
                <a:latin typeface="微软雅黑" panose="020B0503020204020204" pitchFamily="34" charset="-122"/>
                <a:ea typeface="微软雅黑" panose="020B0503020204020204" pitchFamily="34" charset="-122"/>
                <a:sym typeface="+mn-ea"/>
              </a:rPr>
              <a:t>BERT</a:t>
            </a:r>
            <a:r>
              <a:rPr lang="zh-CN" altLang="en-US" dirty="0">
                <a:solidFill>
                  <a:schemeClr val="tx1"/>
                </a:solidFill>
                <a:latin typeface="微软雅黑" panose="020B0503020204020204" pitchFamily="34" charset="-122"/>
                <a:ea typeface="微软雅黑" panose="020B0503020204020204" pitchFamily="34" charset="-122"/>
                <a:sym typeface="+mn-ea"/>
              </a:rPr>
              <a:t>编码层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输出层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2"/>
            <a:endParaRPr lang="zh-CN" altLang="zh-CN" sz="2000"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3130550" y="1969770"/>
            <a:ext cx="3176905" cy="938530"/>
          </a:xfrm>
          <a:prstGeom prst="rect">
            <a:avLst/>
          </a:prstGeom>
        </p:spPr>
      </p:pic>
      <p:pic>
        <p:nvPicPr>
          <p:cNvPr id="8" name="图片 7"/>
          <p:cNvPicPr>
            <a:picLocks noChangeAspect="1"/>
          </p:cNvPicPr>
          <p:nvPr/>
        </p:nvPicPr>
        <p:blipFill>
          <a:blip r:embed="rId2"/>
          <a:stretch>
            <a:fillRect/>
          </a:stretch>
        </p:blipFill>
        <p:spPr>
          <a:xfrm>
            <a:off x="3670935" y="3217545"/>
            <a:ext cx="4036060" cy="316230"/>
          </a:xfrm>
          <a:prstGeom prst="rect">
            <a:avLst/>
          </a:prstGeom>
        </p:spPr>
      </p:pic>
      <p:pic>
        <p:nvPicPr>
          <p:cNvPr id="9" name="图片 8"/>
          <p:cNvPicPr>
            <a:picLocks noChangeAspect="1"/>
          </p:cNvPicPr>
          <p:nvPr/>
        </p:nvPicPr>
        <p:blipFill>
          <a:blip r:embed="rId3"/>
          <a:stretch>
            <a:fillRect/>
          </a:stretch>
        </p:blipFill>
        <p:spPr>
          <a:xfrm>
            <a:off x="3670935" y="3855720"/>
            <a:ext cx="1878965" cy="346710"/>
          </a:xfrm>
          <a:prstGeom prst="rect">
            <a:avLst/>
          </a:prstGeom>
        </p:spPr>
      </p:pic>
      <p:pic>
        <p:nvPicPr>
          <p:cNvPr id="10" name="图片 9"/>
          <p:cNvPicPr>
            <a:picLocks noChangeAspect="1"/>
          </p:cNvPicPr>
          <p:nvPr/>
        </p:nvPicPr>
        <p:blipFill>
          <a:blip r:embed="rId4"/>
          <a:stretch>
            <a:fillRect/>
          </a:stretch>
        </p:blipFill>
        <p:spPr>
          <a:xfrm>
            <a:off x="3670935" y="4442460"/>
            <a:ext cx="5629275" cy="447675"/>
          </a:xfrm>
          <a:prstGeom prst="rect">
            <a:avLst/>
          </a:prstGeom>
        </p:spPr>
      </p:pic>
      <p:pic>
        <p:nvPicPr>
          <p:cNvPr id="11" name="图片 10"/>
          <p:cNvPicPr>
            <a:picLocks noChangeAspect="1"/>
          </p:cNvPicPr>
          <p:nvPr/>
        </p:nvPicPr>
        <p:blipFill>
          <a:blip r:embed="rId5"/>
          <a:stretch>
            <a:fillRect/>
          </a:stretch>
        </p:blipFill>
        <p:spPr>
          <a:xfrm>
            <a:off x="3061335" y="5187315"/>
            <a:ext cx="539750" cy="360045"/>
          </a:xfrm>
          <a:prstGeom prst="rect">
            <a:avLst/>
          </a:prstGeom>
        </p:spPr>
      </p:pic>
      <p:pic>
        <p:nvPicPr>
          <p:cNvPr id="12" name="图片 11"/>
          <p:cNvPicPr>
            <a:picLocks noChangeAspect="1"/>
          </p:cNvPicPr>
          <p:nvPr/>
        </p:nvPicPr>
        <p:blipFill>
          <a:blip r:embed="rId6"/>
          <a:stretch>
            <a:fillRect/>
          </a:stretch>
        </p:blipFill>
        <p:spPr>
          <a:xfrm>
            <a:off x="3601085" y="5183505"/>
            <a:ext cx="1846580" cy="358140"/>
          </a:xfrm>
          <a:prstGeom prst="rect">
            <a:avLst/>
          </a:prstGeom>
        </p:spPr>
      </p:pic>
      <p:pic>
        <p:nvPicPr>
          <p:cNvPr id="14" name="图片 13"/>
          <p:cNvPicPr>
            <a:picLocks noChangeAspect="1"/>
          </p:cNvPicPr>
          <p:nvPr/>
        </p:nvPicPr>
        <p:blipFill>
          <a:blip r:embed="rId7"/>
          <a:stretch>
            <a:fillRect/>
          </a:stretch>
        </p:blipFill>
        <p:spPr>
          <a:xfrm>
            <a:off x="5665470" y="5181600"/>
            <a:ext cx="993775" cy="354965"/>
          </a:xfrm>
          <a:prstGeom prst="rect">
            <a:avLst/>
          </a:prstGeom>
        </p:spPr>
      </p:pic>
      <p:pic>
        <p:nvPicPr>
          <p:cNvPr id="15" name="图片 14"/>
          <p:cNvPicPr>
            <a:picLocks noChangeAspect="1"/>
          </p:cNvPicPr>
          <p:nvPr/>
        </p:nvPicPr>
        <p:blipFill>
          <a:blip r:embed="rId8"/>
          <a:stretch>
            <a:fillRect/>
          </a:stretch>
        </p:blipFill>
        <p:spPr>
          <a:xfrm>
            <a:off x="3061335" y="5798820"/>
            <a:ext cx="3241040" cy="555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：基本预训练任务</a:t>
            </a:r>
            <a:r>
              <a:rPr lang="en-US" altLang="zh-CN" dirty="0">
                <a:latin typeface="微软雅黑" panose="020B0503020204020204" pitchFamily="34" charset="-122"/>
                <a:ea typeface="微软雅黑" panose="020B0503020204020204" pitchFamily="34" charset="-122"/>
                <a:sym typeface="+mn-ea"/>
              </a:rPr>
              <a:t>——NSP</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二分类任务：句子</a:t>
            </a:r>
            <a:r>
              <a:rPr lang="en-US" altLang="zh-CN" sz="2000" dirty="0">
                <a:latin typeface="微软雅黑" panose="020B0503020204020204" pitchFamily="34" charset="-122"/>
                <a:ea typeface="微软雅黑" panose="020B0503020204020204" pitchFamily="34" charset="-122"/>
                <a:sym typeface="+mn-ea"/>
              </a:rPr>
              <a:t>B</a:t>
            </a:r>
            <a:r>
              <a:rPr lang="zh-CN" altLang="en-US" sz="2000" dirty="0">
                <a:latin typeface="微软雅黑" panose="020B0503020204020204" pitchFamily="34" charset="-122"/>
                <a:ea typeface="微软雅黑" panose="020B0503020204020204" pitchFamily="34" charset="-122"/>
                <a:sym typeface="+mn-ea"/>
              </a:rPr>
              <a:t>是否是句子</a:t>
            </a:r>
            <a:r>
              <a:rPr lang="en-US" altLang="zh-CN" sz="2000" dirty="0">
                <a:latin typeface="微软雅黑" panose="020B0503020204020204" pitchFamily="34" charset="-122"/>
                <a:ea typeface="微软雅黑" panose="020B0503020204020204" pitchFamily="34" charset="-122"/>
                <a:sym typeface="+mn-ea"/>
              </a:rPr>
              <a:t>A</a:t>
            </a:r>
            <a:r>
              <a:rPr lang="zh-CN" altLang="en-US" sz="2000" dirty="0">
                <a:latin typeface="微软雅黑" panose="020B0503020204020204" pitchFamily="34" charset="-122"/>
                <a:ea typeface="微软雅黑" panose="020B0503020204020204" pitchFamily="34" charset="-122"/>
                <a:sym typeface="+mn-ea"/>
              </a:rPr>
              <a:t>的下一个句子</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sz="2000" dirty="0">
              <a:latin typeface="微软雅黑" panose="020B0503020204020204" pitchFamily="34" charset="-122"/>
              <a:ea typeface="微软雅黑" panose="020B0503020204020204" pitchFamily="34" charset="-122"/>
              <a:sym typeface="+mn-ea"/>
            </a:endParaRPr>
          </a:p>
          <a:p>
            <a:pPr lvl="2"/>
            <a:r>
              <a:rPr lang="zh-CN" altLang="zh-CN" sz="2000" dirty="0">
                <a:latin typeface="微软雅黑" panose="020B0503020204020204" pitchFamily="34" charset="-122"/>
                <a:ea typeface="微软雅黑" panose="020B0503020204020204" pitchFamily="34" charset="-122"/>
                <a:sym typeface="+mn-ea"/>
              </a:rPr>
              <a:t>训练样本：正样本、负样本</a:t>
            </a:r>
            <a:endParaRPr lang="zh-CN" altLang="zh-CN" sz="2000" dirty="0">
              <a:latin typeface="微软雅黑" panose="020B0503020204020204" pitchFamily="34" charset="-122"/>
              <a:ea typeface="微软雅黑" panose="020B0503020204020204" pitchFamily="34" charset="-122"/>
              <a:sym typeface="+mn-ea"/>
            </a:endParaRPr>
          </a:p>
          <a:p>
            <a:pPr lvl="3"/>
            <a:r>
              <a:rPr lang="en-US" altLang="zh-CN" sz="1800" dirty="0">
                <a:latin typeface="微软雅黑" panose="020B0503020204020204" pitchFamily="34" charset="-122"/>
                <a:ea typeface="微软雅黑" panose="020B0503020204020204" pitchFamily="34" charset="-122"/>
                <a:sym typeface="+mn-ea"/>
              </a:rPr>
              <a:t>1:1</a:t>
            </a:r>
            <a:endParaRPr lang="en-US" altLang="zh-CN" sz="1800" dirty="0">
              <a:latin typeface="微软雅黑" panose="020B0503020204020204" pitchFamily="34" charset="-122"/>
              <a:ea typeface="微软雅黑" panose="020B0503020204020204" pitchFamily="34" charset="-122"/>
              <a:sym typeface="+mn-ea"/>
            </a:endParaRPr>
          </a:p>
          <a:p>
            <a:pPr lvl="3"/>
            <a:r>
              <a:rPr lang="zh-CN" altLang="zh-CN" sz="1800" dirty="0">
                <a:latin typeface="微软雅黑" panose="020B0503020204020204" pitchFamily="34" charset="-122"/>
                <a:ea typeface="微软雅黑" panose="020B0503020204020204" pitchFamily="34" charset="-122"/>
                <a:sym typeface="+mn-ea"/>
              </a:rPr>
              <a:t>无监督学习任务</a:t>
            </a:r>
            <a:endParaRPr lang="zh-CN" altLang="zh-CN" sz="1800"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2575560" y="4455795"/>
            <a:ext cx="7040245" cy="12801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：基本预训练任务</a:t>
            </a:r>
            <a:r>
              <a:rPr lang="en-US" altLang="zh-CN" dirty="0">
                <a:latin typeface="微软雅黑" panose="020B0503020204020204" pitchFamily="34" charset="-122"/>
                <a:ea typeface="微软雅黑" panose="020B0503020204020204" pitchFamily="34" charset="-122"/>
                <a:sym typeface="+mn-ea"/>
              </a:rPr>
              <a:t>——NSP</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输入层</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sz="2000" dirty="0">
              <a:latin typeface="微软雅黑" panose="020B0503020204020204" pitchFamily="34" charset="-122"/>
              <a:ea typeface="微软雅黑" panose="020B0503020204020204" pitchFamily="34" charset="-122"/>
              <a:sym typeface="+mn-ea"/>
            </a:endParaRPr>
          </a:p>
          <a:p>
            <a:pPr lvl="3"/>
            <a:endParaRPr lang="zh-CN" altLang="en-US" sz="1800" dirty="0">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en-US" altLang="zh-CN" dirty="0">
                <a:solidFill>
                  <a:schemeClr val="tx1"/>
                </a:solidFill>
                <a:latin typeface="微软雅黑" panose="020B0503020204020204" pitchFamily="34" charset="-122"/>
                <a:ea typeface="微软雅黑" panose="020B0503020204020204" pitchFamily="34" charset="-122"/>
                <a:sym typeface="+mn-ea"/>
              </a:rPr>
              <a:t>BERT</a:t>
            </a:r>
            <a:r>
              <a:rPr lang="zh-CN" altLang="en-US" dirty="0">
                <a:solidFill>
                  <a:schemeClr val="tx1"/>
                </a:solidFill>
                <a:latin typeface="微软雅黑" panose="020B0503020204020204" pitchFamily="34" charset="-122"/>
                <a:ea typeface="微软雅黑" panose="020B0503020204020204" pitchFamily="34" charset="-122"/>
                <a:sym typeface="+mn-ea"/>
              </a:rPr>
              <a:t>编码层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输出层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600200" lvl="3" indent="-228600">
              <a:buFont typeface="Wingdings" panose="05000000000000000000" charset="0"/>
              <a:buChar char="p"/>
            </a:pPr>
            <a:r>
              <a:rPr lang="zh-CN" altLang="en-US" sz="1800" dirty="0">
                <a:solidFill>
                  <a:schemeClr val="tx1"/>
                </a:solidFill>
                <a:latin typeface="微软雅黑" panose="020B0503020204020204" pitchFamily="34" charset="-122"/>
                <a:ea typeface="微软雅黑" panose="020B0503020204020204" pitchFamily="34" charset="-122"/>
                <a:sym typeface="+mn-ea"/>
              </a:rPr>
              <a:t>使用</a:t>
            </a:r>
            <a:r>
              <a:rPr lang="en-US" altLang="zh-CN" sz="1800" dirty="0">
                <a:solidFill>
                  <a:schemeClr val="tx1"/>
                </a:solidFill>
                <a:latin typeface="微软雅黑" panose="020B0503020204020204" pitchFamily="34" charset="-122"/>
                <a:ea typeface="微软雅黑" panose="020B0503020204020204" pitchFamily="34" charset="-122"/>
                <a:sym typeface="+mn-ea"/>
              </a:rPr>
              <a:t>[CLS]</a:t>
            </a:r>
            <a:r>
              <a:rPr lang="zh-CN" altLang="en-US" sz="1800" dirty="0">
                <a:solidFill>
                  <a:schemeClr val="tx1"/>
                </a:solidFill>
                <a:latin typeface="微软雅黑" panose="020B0503020204020204" pitchFamily="34" charset="-122"/>
                <a:ea typeface="微软雅黑" panose="020B0503020204020204" pitchFamily="34" charset="-122"/>
                <a:sym typeface="+mn-ea"/>
              </a:rPr>
              <a:t>位的隐含层表示进行分类预测</a:t>
            </a:r>
            <a:r>
              <a:rPr lang="en-US" altLang="zh-CN" sz="1800" dirty="0">
                <a:solidFill>
                  <a:schemeClr val="tx1"/>
                </a:solidFill>
                <a:latin typeface="微软雅黑" panose="020B0503020204020204" pitchFamily="34" charset="-122"/>
                <a:ea typeface="微软雅黑" panose="020B0503020204020204" pitchFamily="34" charset="-122"/>
                <a:sym typeface="+mn-ea"/>
              </a:rPr>
              <a:t> h0</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2"/>
            <a:endParaRPr lang="zh-CN" altLang="zh-CN" sz="2000"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3082290" y="2004060"/>
            <a:ext cx="4378960" cy="806450"/>
          </a:xfrm>
          <a:prstGeom prst="rect">
            <a:avLst/>
          </a:prstGeom>
        </p:spPr>
      </p:pic>
      <p:pic>
        <p:nvPicPr>
          <p:cNvPr id="13" name="图片 12"/>
          <p:cNvPicPr>
            <a:picLocks noChangeAspect="1"/>
          </p:cNvPicPr>
          <p:nvPr/>
        </p:nvPicPr>
        <p:blipFill>
          <a:blip r:embed="rId2"/>
          <a:stretch>
            <a:fillRect/>
          </a:stretch>
        </p:blipFill>
        <p:spPr>
          <a:xfrm>
            <a:off x="3752850" y="3223895"/>
            <a:ext cx="2047875" cy="409575"/>
          </a:xfrm>
          <a:prstGeom prst="rect">
            <a:avLst/>
          </a:prstGeom>
        </p:spPr>
      </p:pic>
      <p:pic>
        <p:nvPicPr>
          <p:cNvPr id="16" name="图片 15"/>
          <p:cNvPicPr>
            <a:picLocks noChangeAspect="1"/>
          </p:cNvPicPr>
          <p:nvPr/>
        </p:nvPicPr>
        <p:blipFill>
          <a:blip r:embed="rId3"/>
          <a:stretch>
            <a:fillRect/>
          </a:stretch>
        </p:blipFill>
        <p:spPr>
          <a:xfrm>
            <a:off x="7461250" y="3926205"/>
            <a:ext cx="2921000" cy="5581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更多预训练任务？</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zh-CN" sz="2000" dirty="0">
                <a:latin typeface="微软雅黑" panose="020B0503020204020204" pitchFamily="34" charset="-122"/>
                <a:ea typeface="微软雅黑" panose="020B0503020204020204" pitchFamily="34" charset="-122"/>
                <a:sym typeface="+mn-ea"/>
              </a:rPr>
              <a:t>整词掩码（</a:t>
            </a:r>
            <a:r>
              <a:rPr lang="en-US" altLang="zh-CN" sz="2000" dirty="0">
                <a:latin typeface="微软雅黑" panose="020B0503020204020204" pitchFamily="34" charset="-122"/>
                <a:ea typeface="微软雅黑" panose="020B0503020204020204" pitchFamily="34" charset="-122"/>
                <a:sym typeface="+mn-ea"/>
              </a:rPr>
              <a:t>Whole Word Masking</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WWM</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7087235" y="965835"/>
            <a:ext cx="5018405" cy="2191385"/>
          </a:xfrm>
          <a:prstGeom prst="rect">
            <a:avLst/>
          </a:prstGeom>
        </p:spPr>
      </p:pic>
      <p:pic>
        <p:nvPicPr>
          <p:cNvPr id="8" name="图片 7"/>
          <p:cNvPicPr>
            <a:picLocks noChangeAspect="1"/>
          </p:cNvPicPr>
          <p:nvPr/>
        </p:nvPicPr>
        <p:blipFill>
          <a:blip r:embed="rId2"/>
          <a:stretch>
            <a:fillRect/>
          </a:stretch>
        </p:blipFill>
        <p:spPr>
          <a:xfrm>
            <a:off x="2014855" y="3333750"/>
            <a:ext cx="8336915" cy="1247775"/>
          </a:xfrm>
          <a:prstGeom prst="rect">
            <a:avLst/>
          </a:prstGeom>
        </p:spPr>
      </p:pic>
      <p:pic>
        <p:nvPicPr>
          <p:cNvPr id="9" name="图片 8"/>
          <p:cNvPicPr>
            <a:picLocks noChangeAspect="1"/>
          </p:cNvPicPr>
          <p:nvPr/>
        </p:nvPicPr>
        <p:blipFill>
          <a:blip r:embed="rId3"/>
          <a:stretch>
            <a:fillRect/>
          </a:stretch>
        </p:blipFill>
        <p:spPr>
          <a:xfrm>
            <a:off x="2857500" y="4758055"/>
            <a:ext cx="6651625" cy="13982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预训练语言模型</a:t>
            </a:r>
            <a:endParaRPr lang="en-US" altLang="zh-CN" dirty="0"/>
          </a:p>
        </p:txBody>
      </p:sp>
      <p:sp>
        <p:nvSpPr>
          <p:cNvPr id="7" name="内容占位符 6"/>
          <p:cNvSpPr>
            <a:spLocks noGrp="1"/>
          </p:cNvSpPr>
          <p:nvPr>
            <p:ph sz="quarter" idx="1"/>
          </p:nvPr>
        </p:nvSpPr>
        <p:spPr>
          <a:xfrm>
            <a:off x="722630" y="1080135"/>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latin typeface="微软雅黑" panose="020B0503020204020204" pitchFamily="34" charset="-122"/>
                <a:ea typeface="微软雅黑" panose="020B0503020204020204" pitchFamily="34" charset="-122"/>
                <a:sym typeface="+mn-ea"/>
              </a:rPr>
              <a:t>BERT</a:t>
            </a:r>
            <a:r>
              <a:rPr lang="zh-CN" altLang="en-US"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更多预训练任务？</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sz="2000"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N-gram</a:t>
            </a:r>
            <a:r>
              <a:rPr lang="zh-CN" sz="2000" dirty="0">
                <a:latin typeface="微软雅黑" panose="020B0503020204020204" pitchFamily="34" charset="-122"/>
                <a:ea typeface="微软雅黑" panose="020B0503020204020204" pitchFamily="34" charset="-122"/>
                <a:sym typeface="+mn-ea"/>
              </a:rPr>
              <a:t>掩码（</a:t>
            </a:r>
            <a:r>
              <a:rPr lang="en-US" altLang="zh-CN" sz="2000" dirty="0">
                <a:latin typeface="微软雅黑" panose="020B0503020204020204" pitchFamily="34" charset="-122"/>
                <a:ea typeface="微软雅黑" panose="020B0503020204020204" pitchFamily="34" charset="-122"/>
                <a:sym typeface="+mn-ea"/>
              </a:rPr>
              <a:t>N-gram Masking</a:t>
            </a:r>
            <a:r>
              <a:rPr lang="zh-CN" altLang="en-US" sz="2000" dirty="0">
                <a:latin typeface="微软雅黑" panose="020B0503020204020204" pitchFamily="34" charset="-122"/>
                <a:ea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sym typeface="+mn-ea"/>
              </a:rPr>
              <a:t>NM</a:t>
            </a:r>
            <a:r>
              <a:rPr lang="zh-CN" altLang="en-US" sz="2000" dirty="0">
                <a:latin typeface="微软雅黑" panose="020B0503020204020204" pitchFamily="34" charset="-122"/>
                <a:ea typeface="微软雅黑" panose="020B0503020204020204" pitchFamily="34" charset="-122"/>
                <a:sym typeface="+mn-ea"/>
              </a:rPr>
              <a:t>）</a:t>
            </a:r>
            <a:endParaRPr lang="zh-CN" altLang="en-US" sz="2000" dirty="0">
              <a:latin typeface="微软雅黑" panose="020B0503020204020204" pitchFamily="34" charset="-122"/>
              <a:ea typeface="微软雅黑" panose="020B0503020204020204" pitchFamily="34" charset="-122"/>
              <a:sym typeface="+mn-ea"/>
            </a:endParaRPr>
          </a:p>
          <a:p>
            <a:pPr marL="914400" lvl="2" indent="0">
              <a:buNone/>
            </a:pPr>
            <a:endParaRPr lang="en-US" altLang="zh-CN" dirty="0">
              <a:solidFill>
                <a:schemeClr val="tx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1896745" y="3270885"/>
            <a:ext cx="8574405" cy="19450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en-US" altLang="zh-CN" dirty="0">
                <a:sym typeface="+mn-ea"/>
              </a:rPr>
              <a:t>CS 224n: Assignment #5</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Character-based convolutional encoder for NMT</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1612265" y="2268220"/>
            <a:ext cx="8966835" cy="37407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(a) In Assignment 4 we used 256-dimensional word embeddings (</a:t>
            </a:r>
            <a:r>
              <a:rPr lang="en-US" altLang="zh-CN" i="1" dirty="0">
                <a:cs typeface="+mn-ea"/>
                <a:sym typeface="+mn-lt"/>
              </a:rPr>
              <a:t>e</a:t>
            </a:r>
            <a:r>
              <a:rPr lang="en-US" altLang="zh-CN" i="1" baseline="-25000" dirty="0">
                <a:cs typeface="+mn-ea"/>
                <a:sym typeface="+mn-lt"/>
              </a:rPr>
              <a:t>word</a:t>
            </a:r>
            <a:r>
              <a:rPr lang="en-US" altLang="zh-CN" dirty="0">
                <a:cs typeface="+mn-ea"/>
                <a:sym typeface="+mn-lt"/>
              </a:rPr>
              <a:t> = 256), while in this assignment, it turns out that a character embedding size of 50 suffices (</a:t>
            </a:r>
            <a:r>
              <a:rPr lang="en-US" altLang="zh-CN" i="1" dirty="0">
                <a:cs typeface="+mn-ea"/>
                <a:sym typeface="+mn-lt"/>
              </a:rPr>
              <a:t>e</a:t>
            </a:r>
            <a:r>
              <a:rPr lang="en-US" altLang="zh-CN" i="1" baseline="-25000" dirty="0">
                <a:cs typeface="+mn-ea"/>
                <a:sym typeface="+mn-lt"/>
              </a:rPr>
              <a:t>char</a:t>
            </a:r>
            <a:r>
              <a:rPr lang="en-US" altLang="zh-CN" dirty="0">
                <a:cs typeface="+mn-ea"/>
                <a:sym typeface="+mn-lt"/>
              </a:rPr>
              <a:t> = 50). In 1-2 sentences, explain one reason why the embedding size used for character-level embeddings is typically lower than that used for word embeddings.</a:t>
            </a:r>
            <a:endParaRPr lang="en-US" altLang="zh-CN" dirty="0">
              <a:cs typeface="+mn-ea"/>
              <a:sym typeface="+mn-lt"/>
            </a:endParaRPr>
          </a:p>
          <a:p>
            <a:endParaRPr lang="en-US" altLang="zh-CN" dirty="0">
              <a:cs typeface="+mn-ea"/>
              <a:sym typeface="+mn-lt"/>
            </a:endParaRPr>
          </a:p>
          <a:p>
            <a:r>
              <a:rPr lang="en-US" altLang="zh-CN" dirty="0">
                <a:cs typeface="+mn-ea"/>
                <a:sym typeface="+mn-lt"/>
              </a:rPr>
              <a:t>A: </a:t>
            </a:r>
            <a:r>
              <a:rPr lang="zh-CN" altLang="en-US" dirty="0">
                <a:cs typeface="+mn-ea"/>
                <a:sym typeface="+mn-lt"/>
              </a:rPr>
              <a:t>一个单词相比一个字符，其携带的信息（如词性、语义等）显然更多；一个单词由多个字符构成，字符的嵌入维度理应比单词少。</a:t>
            </a:r>
            <a:endParaRPr lang="zh-CN" altLang="en-US" dirty="0">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(b) Write down the total number of parameters in the character-based embedding model, then do the same for the word-based lookup embedding model. Write each answer as a single expression (though you may show working) in terms of e</a:t>
            </a:r>
            <a:r>
              <a:rPr lang="en-US" altLang="zh-CN" sz="2400" baseline="-25000" dirty="0">
                <a:cs typeface="+mn-ea"/>
                <a:sym typeface="+mn-lt"/>
              </a:rPr>
              <a:t>char</a:t>
            </a:r>
            <a:r>
              <a:rPr lang="en-US" altLang="zh-CN" sz="2400" dirty="0">
                <a:cs typeface="+mn-ea"/>
                <a:sym typeface="+mn-lt"/>
              </a:rPr>
              <a:t>, k, e</a:t>
            </a:r>
            <a:r>
              <a:rPr lang="en-US" altLang="zh-CN" sz="2400" baseline="-25000" dirty="0">
                <a:cs typeface="+mn-ea"/>
                <a:sym typeface="+mn-lt"/>
              </a:rPr>
              <a:t>word</a:t>
            </a:r>
            <a:r>
              <a:rPr lang="en-US" altLang="zh-CN" sz="2400" dirty="0">
                <a:cs typeface="+mn-ea"/>
                <a:sym typeface="+mn-lt"/>
              </a:rPr>
              <a:t>, V</a:t>
            </a:r>
            <a:r>
              <a:rPr lang="en-US" altLang="zh-CN" sz="2400" baseline="-25000" dirty="0">
                <a:cs typeface="+mn-ea"/>
                <a:sym typeface="+mn-lt"/>
              </a:rPr>
              <a:t>word</a:t>
            </a:r>
            <a:r>
              <a:rPr lang="en-US" altLang="zh-CN" sz="2400" dirty="0">
                <a:cs typeface="+mn-ea"/>
                <a:sym typeface="+mn-lt"/>
              </a:rPr>
              <a:t> (the size of the word-vocabulary in the lookup embedding model) and V</a:t>
            </a:r>
            <a:r>
              <a:rPr lang="en-US" altLang="zh-CN" sz="2400" baseline="-25000" dirty="0">
                <a:cs typeface="+mn-ea"/>
                <a:sym typeface="+mn-lt"/>
              </a:rPr>
              <a:t>char</a:t>
            </a:r>
            <a:r>
              <a:rPr lang="en-US" altLang="zh-CN" sz="2400" dirty="0">
                <a:cs typeface="+mn-ea"/>
                <a:sym typeface="+mn-lt"/>
              </a:rPr>
              <a:t> (the size of the character-vocabulary in the character-based embedding model).</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A: </a:t>
            </a:r>
            <a:r>
              <a:rPr lang="zh-CN" altLang="en-US" sz="2400" dirty="0">
                <a:cs typeface="+mn-ea"/>
                <a:sym typeface="+mn-lt"/>
              </a:rPr>
              <a:t>嵌入层</a:t>
            </a:r>
            <a:r>
              <a:rPr lang="en-US" altLang="zh-CN" sz="2400" dirty="0">
                <a:cs typeface="+mn-ea"/>
                <a:sym typeface="+mn-lt"/>
              </a:rPr>
              <a:t> </a:t>
            </a:r>
            <a:r>
              <a:rPr lang="en-US" altLang="zh-CN" sz="2400" dirty="0">
                <a:cs typeface="+mn-ea"/>
                <a:sym typeface="+mn-lt"/>
              </a:rPr>
              <a:t>e</a:t>
            </a:r>
            <a:r>
              <a:rPr lang="en-US" altLang="zh-CN" sz="2400" baseline="-25000" dirty="0">
                <a:cs typeface="+mn-ea"/>
                <a:sym typeface="+mn-lt"/>
              </a:rPr>
              <a:t>word</a:t>
            </a:r>
            <a:r>
              <a:rPr lang="zh-CN" altLang="en-US" sz="2400" dirty="0">
                <a:cs typeface="+mn-ea"/>
                <a:sym typeface="+mn-lt"/>
              </a:rPr>
              <a:t>；卷积核参数</a:t>
            </a:r>
            <a:r>
              <a:rPr lang="en-US" altLang="zh-CN" sz="2400" dirty="0">
                <a:cs typeface="+mn-ea"/>
                <a:sym typeface="+mn-lt"/>
              </a:rPr>
              <a:t>                     </a:t>
            </a:r>
            <a:r>
              <a:rPr lang="zh-CN" altLang="en-US" sz="2400" dirty="0">
                <a:cs typeface="+mn-ea"/>
                <a:sym typeface="+mn-lt"/>
              </a:rPr>
              <a:t>，以及</a:t>
            </a:r>
            <a:r>
              <a:rPr lang="en-US" altLang="zh-CN" sz="2400" dirty="0">
                <a:cs typeface="+mn-ea"/>
                <a:sym typeface="+mn-lt"/>
              </a:rPr>
              <a:t>bias            </a:t>
            </a:r>
            <a:r>
              <a:rPr lang="zh-CN" altLang="en-US" sz="2400" dirty="0">
                <a:cs typeface="+mn-ea"/>
                <a:sym typeface="+mn-lt"/>
              </a:rPr>
              <a:t>；</a:t>
            </a:r>
            <a:endParaRPr lang="zh-CN" altLang="en-US" sz="2400" dirty="0">
              <a:cs typeface="+mn-ea"/>
              <a:sym typeface="+mn-lt"/>
            </a:endParaRPr>
          </a:p>
          <a:p>
            <a:pPr marL="0" indent="0">
              <a:buNone/>
            </a:pPr>
            <a:r>
              <a:rPr lang="en-US" altLang="zh-CN" sz="2400" dirty="0">
                <a:cs typeface="+mn-ea"/>
                <a:sym typeface="+mn-lt"/>
              </a:rPr>
              <a:t>       Highway</a:t>
            </a:r>
            <a:r>
              <a:rPr lang="zh-CN" altLang="en-US" sz="2400" dirty="0">
                <a:cs typeface="+mn-ea"/>
                <a:sym typeface="+mn-lt"/>
              </a:rPr>
              <a:t>层及其</a:t>
            </a:r>
            <a:r>
              <a:rPr lang="en-US" altLang="zh-CN" sz="2400" dirty="0">
                <a:cs typeface="+mn-ea"/>
                <a:sym typeface="+mn-lt"/>
              </a:rPr>
              <a:t>bias                                                     </a:t>
            </a:r>
            <a:r>
              <a:rPr lang="zh-CN" altLang="en-US" sz="2400" dirty="0">
                <a:cs typeface="+mn-ea"/>
                <a:sym typeface="+mn-lt"/>
              </a:rPr>
              <a:t>；</a:t>
            </a:r>
            <a:endParaRPr lang="zh-CN" altLang="en-US" sz="2400" dirty="0">
              <a:cs typeface="+mn-ea"/>
              <a:sym typeface="+mn-lt"/>
            </a:endParaRPr>
          </a:p>
          <a:p>
            <a:pPr marL="0" indent="0">
              <a:buNone/>
            </a:pPr>
            <a:r>
              <a:rPr lang="en-US" altLang="zh-CN" sz="2400" dirty="0">
                <a:cs typeface="+mn-ea"/>
                <a:sym typeface="+mn-lt"/>
              </a:rPr>
              <a:t>       </a:t>
            </a:r>
            <a:r>
              <a:rPr lang="zh-CN" altLang="en-US" sz="2400" dirty="0">
                <a:cs typeface="+mn-ea"/>
                <a:sym typeface="+mn-lt"/>
              </a:rPr>
              <a:t>注意：</a:t>
            </a:r>
            <a:r>
              <a:rPr lang="en-US" altLang="zh-CN" sz="2400" dirty="0">
                <a:cs typeface="+mn-ea"/>
                <a:sym typeface="+mn-lt"/>
              </a:rPr>
              <a:t>f=e</a:t>
            </a:r>
            <a:r>
              <a:rPr lang="en-US" altLang="zh-CN" sz="2400" baseline="-25000" dirty="0">
                <a:cs typeface="+mn-ea"/>
                <a:sym typeface="+mn-lt"/>
              </a:rPr>
              <a:t>word</a:t>
            </a:r>
            <a:endParaRPr lang="en-US" altLang="zh-CN" sz="2400" dirty="0">
              <a:cs typeface="+mn-ea"/>
              <a:sym typeface="+mn-lt"/>
            </a:endParaRPr>
          </a:p>
          <a:p>
            <a:pPr marL="0" indent="0">
              <a:buNone/>
            </a:pPr>
            <a:r>
              <a:rPr lang="en-US" altLang="zh-CN" sz="2400" dirty="0">
                <a:cs typeface="+mn-ea"/>
                <a:sym typeface="+mn-lt"/>
              </a:rPr>
              <a:t>       </a:t>
            </a:r>
            <a:r>
              <a:rPr lang="zh-CN" altLang="en-US" sz="2400" dirty="0">
                <a:cs typeface="+mn-ea"/>
                <a:sym typeface="+mn-lt"/>
              </a:rPr>
              <a:t>结果：</a:t>
            </a:r>
            <a:r>
              <a:rPr lang="en-US" altLang="zh-CN" sz="2400" dirty="0">
                <a:cs typeface="+mn-ea"/>
                <a:sym typeface="+mn-lt"/>
              </a:rPr>
              <a:t>V</a:t>
            </a:r>
            <a:r>
              <a:rPr lang="en-US" altLang="zh-CN" sz="2400" baseline="-25000" dirty="0">
                <a:cs typeface="+mn-ea"/>
                <a:sym typeface="+mn-lt"/>
              </a:rPr>
              <a:t>char</a:t>
            </a:r>
            <a:r>
              <a:rPr lang="zh-CN" altLang="en-US" sz="2400" dirty="0">
                <a:cs typeface="+mn-ea"/>
                <a:sym typeface="+mn-lt"/>
              </a:rPr>
              <a:t>×</a:t>
            </a:r>
            <a:r>
              <a:rPr lang="en-US" altLang="zh-CN" sz="2400" dirty="0">
                <a:cs typeface="+mn-ea"/>
                <a:sym typeface="+mn-lt"/>
              </a:rPr>
              <a:t>e</a:t>
            </a:r>
            <a:r>
              <a:rPr lang="en-US" altLang="zh-CN" sz="2400" baseline="-25000" dirty="0">
                <a:cs typeface="+mn-ea"/>
                <a:sym typeface="+mn-lt"/>
              </a:rPr>
              <a:t>word</a:t>
            </a:r>
            <a:r>
              <a:rPr lang="en-US" altLang="zh-CN" sz="2400" dirty="0">
                <a:cs typeface="+mn-ea"/>
                <a:sym typeface="+mn-lt"/>
              </a:rPr>
              <a:t>+f</a:t>
            </a:r>
            <a:r>
              <a:rPr lang="zh-CN" altLang="en-US" sz="2400" dirty="0">
                <a:cs typeface="+mn-ea"/>
                <a:sym typeface="+mn-lt"/>
              </a:rPr>
              <a:t>×</a:t>
            </a:r>
            <a:r>
              <a:rPr lang="en-US" altLang="zh-CN" sz="2400" dirty="0">
                <a:cs typeface="+mn-ea"/>
                <a:sym typeface="+mn-lt"/>
              </a:rPr>
              <a:t>e</a:t>
            </a:r>
            <a:r>
              <a:rPr lang="en-US" altLang="zh-CN" sz="2400" baseline="-25000" dirty="0">
                <a:cs typeface="+mn-ea"/>
                <a:sym typeface="+mn-lt"/>
              </a:rPr>
              <a:t>char</a:t>
            </a:r>
            <a:r>
              <a:rPr lang="zh-CN" altLang="en-US" sz="2400" dirty="0">
                <a:cs typeface="+mn-ea"/>
                <a:sym typeface="+mn-lt"/>
              </a:rPr>
              <a:t>×</a:t>
            </a:r>
            <a:r>
              <a:rPr lang="en-US" altLang="zh-CN" sz="2400" dirty="0">
                <a:cs typeface="+mn-ea"/>
                <a:sym typeface="+mn-lt"/>
              </a:rPr>
              <a:t>k+f+2</a:t>
            </a:r>
            <a:r>
              <a:rPr lang="zh-CN" altLang="en-US" sz="2400" dirty="0">
                <a:cs typeface="+mn-ea"/>
                <a:sym typeface="+mn-lt"/>
              </a:rPr>
              <a:t>×</a:t>
            </a:r>
            <a:r>
              <a:rPr lang="en-US" altLang="zh-CN" sz="2400" dirty="0">
                <a:cs typeface="+mn-ea"/>
                <a:sym typeface="+mn-lt"/>
              </a:rPr>
              <a:t>e</a:t>
            </a:r>
            <a:r>
              <a:rPr lang="en-US" altLang="zh-CN" sz="2400" baseline="-25000" dirty="0">
                <a:cs typeface="+mn-ea"/>
                <a:sym typeface="+mn-lt"/>
              </a:rPr>
              <a:t>word</a:t>
            </a:r>
            <a:r>
              <a:rPr lang="zh-CN" altLang="en-US" sz="2400" dirty="0">
                <a:cs typeface="+mn-ea"/>
                <a:sym typeface="+mn-lt"/>
              </a:rPr>
              <a:t>×</a:t>
            </a:r>
            <a:r>
              <a:rPr lang="en-US" altLang="zh-CN" sz="2400" dirty="0">
                <a:cs typeface="+mn-ea"/>
                <a:sym typeface="+mn-lt"/>
              </a:rPr>
              <a:t>e</a:t>
            </a:r>
            <a:r>
              <a:rPr lang="en-US" altLang="zh-CN" sz="2400" baseline="-25000" dirty="0">
                <a:cs typeface="+mn-ea"/>
                <a:sym typeface="+mn-lt"/>
              </a:rPr>
              <a:t>word</a:t>
            </a:r>
            <a:r>
              <a:rPr lang="en-US" altLang="zh-CN" sz="2400" dirty="0">
                <a:cs typeface="+mn-ea"/>
                <a:sym typeface="+mn-lt"/>
              </a:rPr>
              <a:t>+2</a:t>
            </a:r>
            <a:r>
              <a:rPr lang="zh-CN" altLang="en-US" sz="2400" dirty="0">
                <a:cs typeface="+mn-ea"/>
                <a:sym typeface="+mn-lt"/>
              </a:rPr>
              <a:t>×</a:t>
            </a:r>
            <a:r>
              <a:rPr lang="en-US" altLang="zh-CN" sz="2400" dirty="0">
                <a:cs typeface="+mn-ea"/>
                <a:sym typeface="+mn-lt"/>
              </a:rPr>
              <a:t>e</a:t>
            </a:r>
            <a:r>
              <a:rPr lang="en-US" altLang="zh-CN" sz="2400" baseline="-25000" dirty="0">
                <a:cs typeface="+mn-ea"/>
                <a:sym typeface="+mn-lt"/>
              </a:rPr>
              <a:t>word</a:t>
            </a:r>
            <a:endParaRPr lang="en-US" altLang="zh-CN" sz="2400" dirty="0">
              <a:cs typeface="+mn-ea"/>
              <a:sym typeface="+mn-lt"/>
            </a:endParaRPr>
          </a:p>
          <a:p>
            <a:pPr marL="0" indent="0">
              <a:buNone/>
            </a:pPr>
            <a:r>
              <a:rPr lang="en-US" altLang="zh-CN" sz="2400" dirty="0">
                <a:cs typeface="+mn-ea"/>
                <a:sym typeface="+mn-lt"/>
              </a:rPr>
              <a:t>       word-based lookup embedding model：V</a:t>
            </a:r>
            <a:r>
              <a:rPr lang="en-US" altLang="zh-CN" sz="2400" baseline="-25000" dirty="0">
                <a:cs typeface="+mn-ea"/>
                <a:sym typeface="+mn-lt"/>
              </a:rPr>
              <a:t>word</a:t>
            </a:r>
            <a:r>
              <a:rPr lang="zh-CN" altLang="en-US" sz="2400" dirty="0">
                <a:cs typeface="+mn-ea"/>
                <a:sym typeface="+mn-lt"/>
              </a:rPr>
              <a:t>×</a:t>
            </a:r>
            <a:r>
              <a:rPr lang="en-US" altLang="zh-CN" sz="2400" dirty="0">
                <a:cs typeface="+mn-ea"/>
                <a:sym typeface="+mn-lt"/>
              </a:rPr>
              <a:t>e</a:t>
            </a:r>
            <a:r>
              <a:rPr lang="en-US" altLang="zh-CN" sz="2400" baseline="-25000" dirty="0">
                <a:cs typeface="+mn-ea"/>
                <a:sym typeface="+mn-lt"/>
              </a:rPr>
              <a:t>word</a:t>
            </a:r>
            <a:endParaRPr lang="en-US" altLang="zh-CN" sz="2400" dirty="0">
              <a:cs typeface="+mn-ea"/>
              <a:sym typeface="+mn-lt"/>
            </a:endParaRPr>
          </a:p>
        </p:txBody>
      </p:sp>
      <p:pic>
        <p:nvPicPr>
          <p:cNvPr id="6" name="图片 5"/>
          <p:cNvPicPr>
            <a:picLocks noChangeAspect="1"/>
          </p:cNvPicPr>
          <p:nvPr/>
        </p:nvPicPr>
        <p:blipFill>
          <a:blip r:embed="rId1"/>
          <a:stretch>
            <a:fillRect/>
          </a:stretch>
        </p:blipFill>
        <p:spPr>
          <a:xfrm>
            <a:off x="4930140" y="3764280"/>
            <a:ext cx="1748155" cy="414655"/>
          </a:xfrm>
          <a:prstGeom prst="rect">
            <a:avLst/>
          </a:prstGeom>
        </p:spPr>
      </p:pic>
      <p:pic>
        <p:nvPicPr>
          <p:cNvPr id="7" name="图片 6"/>
          <p:cNvPicPr>
            <a:picLocks noChangeAspect="1"/>
          </p:cNvPicPr>
          <p:nvPr/>
        </p:nvPicPr>
        <p:blipFill>
          <a:blip r:embed="rId2"/>
          <a:stretch>
            <a:fillRect/>
          </a:stretch>
        </p:blipFill>
        <p:spPr>
          <a:xfrm>
            <a:off x="8088630" y="3764280"/>
            <a:ext cx="937895" cy="409575"/>
          </a:xfrm>
          <a:prstGeom prst="rect">
            <a:avLst/>
          </a:prstGeom>
        </p:spPr>
      </p:pic>
      <p:pic>
        <p:nvPicPr>
          <p:cNvPr id="8" name="图片 7"/>
          <p:cNvPicPr>
            <a:picLocks noChangeAspect="1"/>
          </p:cNvPicPr>
          <p:nvPr/>
        </p:nvPicPr>
        <p:blipFill>
          <a:blip r:embed="rId3"/>
          <a:stretch>
            <a:fillRect/>
          </a:stretch>
        </p:blipFill>
        <p:spPr>
          <a:xfrm>
            <a:off x="4147185" y="4251960"/>
            <a:ext cx="2431415" cy="373380"/>
          </a:xfrm>
          <a:prstGeom prst="rect">
            <a:avLst/>
          </a:prstGeom>
        </p:spPr>
      </p:pic>
      <p:pic>
        <p:nvPicPr>
          <p:cNvPr id="9" name="图片 8"/>
          <p:cNvPicPr>
            <a:picLocks noChangeAspect="1"/>
          </p:cNvPicPr>
          <p:nvPr/>
        </p:nvPicPr>
        <p:blipFill>
          <a:blip r:embed="rId4"/>
          <a:stretch>
            <a:fillRect/>
          </a:stretch>
        </p:blipFill>
        <p:spPr>
          <a:xfrm>
            <a:off x="6678295" y="4251960"/>
            <a:ext cx="1767205" cy="3194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(c) In step 3 of the character-based embedding model, instead of using a 1D convnet, we could have used a RNN instead (e.g. feed the sequence of characters into a bidirectional LSTM and combine the hidden states using max-pooling). Explain one advantage of using a convolutional architecture rather than a recurrent architecture for this purpose, making it clear how the two contrast. </a:t>
            </a:r>
            <a:endParaRPr lang="en-US" altLang="zh-CN" sz="2400" dirty="0">
              <a:cs typeface="+mn-ea"/>
              <a:sym typeface="+mn-lt"/>
            </a:endParaRPr>
          </a:p>
          <a:p>
            <a:endParaRPr lang="en-US" altLang="zh-CN" sz="2400" dirty="0">
              <a:cs typeface="+mn-ea"/>
              <a:sym typeface="+mn-lt"/>
            </a:endParaRPr>
          </a:p>
          <a:p>
            <a:r>
              <a:rPr lang="zh-CN" altLang="en-US" sz="2400" dirty="0">
                <a:cs typeface="+mn-ea"/>
                <a:sym typeface="+mn-lt"/>
              </a:rPr>
              <a:t>样例答案</a:t>
            </a:r>
            <a:r>
              <a:rPr lang="en-US" altLang="zh-CN" sz="2400" dirty="0">
                <a:cs typeface="+mn-ea"/>
                <a:sym typeface="+mn-lt"/>
              </a:rPr>
              <a:t>: When a 1D convnet computes features for a given window of the input, those features depend on the window only – not any other inputs to the left or right. By contrast, a RNN needs to compute the hidden states sequentially, from left to right (and also right to left, if the RNN is bidirectional). Therefore, unlike a RNN, a convnet’s features can be computed in parallel, which means that convnets are generally faster, especially for long sequences. </a:t>
            </a:r>
            <a:endParaRPr lang="en-US" altLang="zh-CN" sz="2400" dirty="0">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预训练任务</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前馈神经网络语言模型</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循环神经网络语言模型</a:t>
            </a:r>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(c) In step 3 of the character-based embedding model, instead of using a 1D convnet, we could have used a RNN instead (e.g. feed the sequence of characters into a bidirectional LSTM and combine the hidden states using max-pooling). Explain one advantage of using a convolutional architecture rather than a recurrent architecture for this purpose, making it clear how the two contrast. </a:t>
            </a:r>
            <a:endParaRPr lang="en-US" altLang="zh-CN" sz="2400" dirty="0">
              <a:cs typeface="+mn-ea"/>
              <a:sym typeface="+mn-lt"/>
            </a:endParaRPr>
          </a:p>
          <a:p>
            <a:endParaRPr lang="en-US" altLang="zh-CN" sz="2400" dirty="0">
              <a:cs typeface="+mn-ea"/>
              <a:sym typeface="+mn-lt"/>
            </a:endParaRPr>
          </a:p>
          <a:p>
            <a:r>
              <a:rPr lang="en-US" altLang="zh-CN" sz="2400" dirty="0">
                <a:cs typeface="+mn-ea"/>
                <a:sym typeface="+mn-lt"/>
              </a:rPr>
              <a:t>A: 1Dconvnet</a:t>
            </a:r>
            <a:r>
              <a:rPr lang="zh-CN" altLang="en-US" sz="2400" dirty="0">
                <a:cs typeface="+mn-ea"/>
                <a:sym typeface="+mn-lt"/>
              </a:rPr>
              <a:t>的参数比</a:t>
            </a:r>
            <a:r>
              <a:rPr lang="en-US" altLang="zh-CN" sz="2400" dirty="0">
                <a:cs typeface="+mn-ea"/>
                <a:sym typeface="+mn-lt"/>
              </a:rPr>
              <a:t>RNN</a:t>
            </a:r>
            <a:r>
              <a:rPr lang="zh-CN" altLang="en-US" sz="2400" dirty="0">
                <a:cs typeface="+mn-ea"/>
                <a:sym typeface="+mn-lt"/>
              </a:rPr>
              <a:t>少；</a:t>
            </a:r>
            <a:endParaRPr lang="zh-CN" altLang="en-US" sz="2400" dirty="0">
              <a:cs typeface="+mn-ea"/>
              <a:sym typeface="+mn-lt"/>
            </a:endParaRPr>
          </a:p>
          <a:p>
            <a:pPr marL="0" indent="0">
              <a:buNone/>
            </a:pPr>
            <a:r>
              <a:rPr lang="en-US" altLang="zh-CN" sz="2400" dirty="0">
                <a:cs typeface="+mn-ea"/>
                <a:sym typeface="+mn-lt"/>
              </a:rPr>
              <a:t>       RNN</a:t>
            </a:r>
            <a:r>
              <a:rPr lang="zh-CN" altLang="en-US" sz="2400" dirty="0">
                <a:cs typeface="+mn-ea"/>
                <a:sym typeface="+mn-lt"/>
              </a:rPr>
              <a:t>计算每个位置的上下文表示时，将（从左往右）获得的信息存储到一个定长向量中；</a:t>
            </a:r>
            <a:r>
              <a:rPr lang="en-US" altLang="zh-CN" sz="2400" dirty="0">
                <a:cs typeface="+mn-ea"/>
                <a:sym typeface="+mn-lt"/>
              </a:rPr>
              <a:t>1Dconvnet</a:t>
            </a:r>
            <a:r>
              <a:rPr lang="zh-CN" altLang="en-US" sz="2400" dirty="0">
                <a:cs typeface="+mn-ea"/>
                <a:sym typeface="+mn-lt"/>
              </a:rPr>
              <a:t>利用多个</a:t>
            </a:r>
            <a:r>
              <a:rPr lang="en-US" altLang="zh-CN" sz="2400" dirty="0">
                <a:cs typeface="+mn-ea"/>
                <a:sym typeface="+mn-lt"/>
              </a:rPr>
              <a:t>filter</a:t>
            </a:r>
            <a:r>
              <a:rPr lang="zh-CN" altLang="en-US" sz="2400" dirty="0">
                <a:cs typeface="+mn-ea"/>
                <a:sym typeface="+mn-lt"/>
              </a:rPr>
              <a:t>来获取不同的特征，经过拼接可以获得不同长度的表示，可以使用不同的</a:t>
            </a:r>
            <a:r>
              <a:rPr lang="en-US" altLang="zh-CN" sz="2400" dirty="0">
                <a:cs typeface="+mn-ea"/>
                <a:sym typeface="+mn-lt"/>
              </a:rPr>
              <a:t>attention head</a:t>
            </a:r>
            <a:r>
              <a:rPr lang="zh-CN" altLang="en-US" sz="2400" dirty="0">
                <a:cs typeface="+mn-ea"/>
                <a:sym typeface="+mn-lt"/>
              </a:rPr>
              <a:t>以捕获特征。</a:t>
            </a:r>
            <a:endParaRPr lang="zh-CN" altLang="en-US" sz="2400" dirty="0">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(d) In lectures we learned about both max-pooling and average-pooling. For each pooling method, please explain one advantage in comparison to the other pooling method. For each advantage, make it clear how the two contrast, and write to a similar level of detail as in the example given in the previous question.</a:t>
            </a:r>
            <a:endParaRPr lang="en-US" altLang="zh-CN" dirty="0">
              <a:cs typeface="+mn-ea"/>
              <a:sym typeface="+mn-lt"/>
            </a:endParaRPr>
          </a:p>
          <a:p>
            <a:endParaRPr lang="en-US" altLang="zh-CN" dirty="0">
              <a:cs typeface="+mn-ea"/>
              <a:sym typeface="+mn-lt"/>
            </a:endParaRPr>
          </a:p>
          <a:p>
            <a:r>
              <a:rPr lang="en-US" altLang="zh-CN" dirty="0">
                <a:cs typeface="+mn-ea"/>
                <a:sym typeface="+mn-lt"/>
              </a:rPr>
              <a:t>A: max-pooling</a:t>
            </a:r>
            <a:r>
              <a:rPr lang="zh-CN" altLang="en-US" dirty="0">
                <a:cs typeface="+mn-ea"/>
                <a:sym typeface="+mn-lt"/>
              </a:rPr>
              <a:t>：优点：保留了最显著的特征；缺点：遗弃了大部分信息。</a:t>
            </a:r>
            <a:endParaRPr lang="zh-CN" altLang="en-US" dirty="0">
              <a:cs typeface="+mn-ea"/>
              <a:sym typeface="+mn-lt"/>
            </a:endParaRPr>
          </a:p>
          <a:p>
            <a:pPr marL="0" indent="0">
              <a:buNone/>
            </a:pPr>
            <a:r>
              <a:rPr lang="en-US" altLang="zh-CN" dirty="0">
                <a:cs typeface="+mn-ea"/>
                <a:sym typeface="+mn-lt"/>
              </a:rPr>
              <a:t>  mean-pooling</a:t>
            </a:r>
            <a:r>
              <a:rPr lang="zh-CN" altLang="en-US" dirty="0">
                <a:cs typeface="+mn-ea"/>
                <a:sym typeface="+mn-lt"/>
              </a:rPr>
              <a:t>：优点：将所有信息都保留了；缺点：稀释了较为明显的特征。</a:t>
            </a:r>
            <a:endParaRPr lang="zh-CN" altLang="en-US" dirty="0">
              <a:cs typeface="+mn-ea"/>
              <a:sym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(e) In vocab.py, implement the method words2charindices() (hint: copy the structure of words2indices()) to convert each character to its corresponding index in the character-vocabulary.</a:t>
            </a:r>
            <a:endParaRPr lang="en-US" altLang="zh-CN" dirty="0">
              <a:cs typeface="+mn-ea"/>
              <a:sym typeface="+mn-lt"/>
            </a:endParaRPr>
          </a:p>
          <a:p>
            <a:endParaRPr lang="en-US" altLang="zh-CN" dirty="0">
              <a:cs typeface="+mn-ea"/>
              <a:sym typeface="+mn-lt"/>
            </a:endParaRPr>
          </a:p>
          <a:p>
            <a:pPr marL="0" indent="0">
              <a:buNone/>
            </a:pPr>
            <a:r>
              <a:rPr lang="en-US" altLang="zh-CN" sz="1800" dirty="0">
                <a:cs typeface="+mn-ea"/>
                <a:sym typeface="+mn-lt"/>
              </a:rPr>
              <a:t>def words2charindices(self, sents):</a:t>
            </a:r>
            <a:endParaRPr lang="en-US" altLang="zh-CN" sz="1800" dirty="0">
              <a:cs typeface="+mn-ea"/>
              <a:sym typeface="+mn-lt"/>
            </a:endParaRPr>
          </a:p>
          <a:p>
            <a:pPr marL="0" indent="0">
              <a:buNone/>
            </a:pPr>
            <a:r>
              <a:rPr lang="en-US" altLang="zh-CN" sz="1800" dirty="0">
                <a:cs typeface="+mn-ea"/>
                <a:sym typeface="+mn-lt"/>
              </a:rPr>
              <a:t>        """ Convert list of sentences of words into list of list of list of character indices.</a:t>
            </a:r>
            <a:endParaRPr lang="en-US" altLang="zh-CN" sz="1800" dirty="0">
              <a:cs typeface="+mn-ea"/>
              <a:sym typeface="+mn-lt"/>
            </a:endParaRPr>
          </a:p>
          <a:p>
            <a:pPr marL="0" indent="0">
              <a:buNone/>
            </a:pPr>
            <a:r>
              <a:rPr lang="en-US" altLang="zh-CN" sz="1800" dirty="0">
                <a:cs typeface="+mn-ea"/>
                <a:sym typeface="+mn-lt"/>
              </a:rPr>
              <a:t>        @param sents (list[list[str]]): sentence(s) in words</a:t>
            </a:r>
            <a:endParaRPr lang="en-US" altLang="zh-CN" sz="1800" dirty="0">
              <a:cs typeface="+mn-ea"/>
              <a:sym typeface="+mn-lt"/>
            </a:endParaRPr>
          </a:p>
          <a:p>
            <a:pPr marL="0" indent="0">
              <a:buNone/>
            </a:pPr>
            <a:r>
              <a:rPr lang="en-US" altLang="zh-CN" sz="1800" dirty="0">
                <a:cs typeface="+mn-ea"/>
                <a:sym typeface="+mn-lt"/>
              </a:rPr>
              <a:t>        @return word_ids (list[list[list[int]]]): sentence(s) in indices</a:t>
            </a:r>
            <a:endParaRPr lang="en-US" altLang="zh-CN" sz="1800" dirty="0">
              <a:cs typeface="+mn-ea"/>
              <a:sym typeface="+mn-lt"/>
            </a:endParaRPr>
          </a:p>
          <a:p>
            <a:pPr marL="0" indent="0">
              <a:buNone/>
            </a:pPr>
            <a:r>
              <a:rPr lang="en-US" altLang="zh-CN" sz="1800" dirty="0">
                <a:cs typeface="+mn-ea"/>
                <a:sym typeface="+mn-lt"/>
              </a:rPr>
              <a:t>        """</a:t>
            </a:r>
            <a:endParaRPr lang="en-US" altLang="zh-CN" sz="1800" dirty="0">
              <a:cs typeface="+mn-ea"/>
              <a:sym typeface="+mn-lt"/>
            </a:endParaRPr>
          </a:p>
          <a:p>
            <a:pPr marL="0" indent="0">
              <a:buNone/>
            </a:pPr>
            <a:r>
              <a:rPr lang="en-US" altLang="zh-CN" sz="1800" dirty="0">
                <a:cs typeface="+mn-ea"/>
                <a:sym typeface="+mn-lt"/>
              </a:rPr>
              <a:t>        ### YOUR CODE HERE for part 1e        </a:t>
            </a:r>
            <a:endParaRPr lang="en-US" altLang="zh-CN" sz="1800" dirty="0">
              <a:cs typeface="+mn-ea"/>
              <a:sym typeface="+mn-lt"/>
            </a:endParaRPr>
          </a:p>
          <a:p>
            <a:pPr marL="0" indent="0">
              <a:buNone/>
            </a:pPr>
            <a:r>
              <a:rPr lang="en-US" altLang="zh-CN" sz="1800" dirty="0">
                <a:cs typeface="+mn-ea"/>
                <a:sym typeface="+mn-lt"/>
              </a:rPr>
              <a:t>        </a:t>
            </a:r>
            <a:r>
              <a:rPr lang="en-US" altLang="zh-CN" sz="1800" dirty="0">
                <a:solidFill>
                  <a:srgbClr val="FF0000"/>
                </a:solidFill>
                <a:cs typeface="+mn-ea"/>
                <a:sym typeface="+mn-lt"/>
              </a:rPr>
              <a:t>return [[[self.start_of_word]+[self.char2id[c] for c in w]+[self.end_of_word] for w in s] for s in sents]</a:t>
            </a:r>
            <a:endParaRPr lang="en-US" altLang="zh-CN" sz="1800" dirty="0">
              <a:solidFill>
                <a:srgbClr val="FF0000"/>
              </a:solidFill>
              <a:cs typeface="+mn-ea"/>
              <a:sym typeface="+mn-lt"/>
            </a:endParaRPr>
          </a:p>
          <a:p>
            <a:pPr marL="0" indent="0">
              <a:buNone/>
            </a:pPr>
            <a:r>
              <a:rPr lang="en-US" altLang="zh-CN" sz="1800" dirty="0">
                <a:cs typeface="+mn-ea"/>
                <a:sym typeface="+mn-lt"/>
              </a:rPr>
              <a:t>        ### END YOUR CODE</a:t>
            </a:r>
            <a:endParaRPr lang="en-US" altLang="zh-CN" sz="1800" dirty="0">
              <a:cs typeface="+mn-ea"/>
              <a:sym typeface="+mn-lt"/>
            </a:endParaRPr>
          </a:p>
          <a:p>
            <a:endParaRPr lang="en-US" altLang="zh-CN" sz="1800" dirty="0">
              <a:cs typeface="+mn-ea"/>
              <a:sym typeface="+mn-lt"/>
            </a:endParaRPr>
          </a:p>
          <a:p>
            <a:endParaRPr lang="en-US" altLang="zh-CN" sz="1800" dirty="0">
              <a:cs typeface="+mn-ea"/>
              <a:sym typeface="+mn-lt"/>
            </a:endParaRPr>
          </a:p>
          <a:p>
            <a:endParaRPr lang="en-US" altLang="zh-CN" sz="1800" dirty="0">
              <a:cs typeface="+mn-ea"/>
              <a:sym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(f) Implement pad_sents_char() in utils.py, similar to the version for words. This method should pad at the character and word level. All words should be padded/truncated to max word length m</a:t>
            </a:r>
            <a:r>
              <a:rPr lang="en-US" altLang="zh-CN" sz="2400" baseline="-25000" dirty="0">
                <a:cs typeface="+mn-ea"/>
                <a:sym typeface="+mn-lt"/>
              </a:rPr>
              <a:t>word</a:t>
            </a:r>
            <a:r>
              <a:rPr lang="en-US" altLang="zh-CN" sz="2400" dirty="0">
                <a:cs typeface="+mn-ea"/>
                <a:sym typeface="+mn-lt"/>
              </a:rPr>
              <a:t> = 21, and all sentences should be padded to the length of the longest sentence in the batch. A padding word is represented by mword &lt;PAD&gt;-characters.</a:t>
            </a:r>
            <a:endParaRPr lang="en-US" altLang="zh-CN" sz="2400" dirty="0">
              <a:cs typeface="+mn-ea"/>
              <a:sym typeface="+mn-lt"/>
            </a:endParaRPr>
          </a:p>
          <a:p>
            <a:pPr marL="0" indent="0" algn="l">
              <a:buClrTx/>
              <a:buSzTx/>
              <a:buNone/>
            </a:pPr>
            <a:r>
              <a:rPr lang="en-US" altLang="zh-CN" sz="1800" dirty="0">
                <a:cs typeface="+mn-ea"/>
                <a:sym typeface="+mn-lt"/>
              </a:rPr>
              <a:t>   </a:t>
            </a:r>
            <a:endParaRPr lang="en-US" altLang="zh-CN" sz="1800" dirty="0">
              <a:cs typeface="+mn-ea"/>
              <a:sym typeface="+mn-lt"/>
            </a:endParaRPr>
          </a:p>
          <a:p>
            <a:endParaRPr lang="en-US" altLang="zh-CN" sz="1800" dirty="0">
              <a:cs typeface="+mn-ea"/>
              <a:sym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ClrTx/>
              <a:buSzTx/>
              <a:buNone/>
            </a:pPr>
            <a:r>
              <a:rPr lang="en-US" altLang="zh-CN" sz="1400" dirty="0">
                <a:cs typeface="+mn-ea"/>
                <a:sym typeface="+mn-lt"/>
              </a:rPr>
              <a:t>def pad_sents_char(sents, char_pad_token):</a:t>
            </a:r>
            <a:endParaRPr lang="en-US" altLang="zh-CN" sz="1400" dirty="0">
              <a:cs typeface="+mn-ea"/>
              <a:sym typeface="+mn-lt"/>
            </a:endParaRPr>
          </a:p>
          <a:p>
            <a:pPr marL="0" indent="0" algn="l">
              <a:buClrTx/>
              <a:buSzTx/>
              <a:buNone/>
            </a:pPr>
            <a:r>
              <a:rPr lang="en-US" altLang="zh-CN" sz="1400" dirty="0">
                <a:cs typeface="+mn-ea"/>
                <a:sym typeface="+mn-lt"/>
              </a:rPr>
              <a:t>    """ Pad list of sentences according to the longest sentence in the batch and max_word_length.</a:t>
            </a:r>
            <a:endParaRPr lang="en-US" altLang="zh-CN" sz="1400" dirty="0">
              <a:cs typeface="+mn-ea"/>
              <a:sym typeface="+mn-lt"/>
            </a:endParaRPr>
          </a:p>
          <a:p>
            <a:pPr marL="0" indent="0" algn="l">
              <a:buClrTx/>
              <a:buSzTx/>
              <a:buNone/>
            </a:pPr>
            <a:r>
              <a:rPr lang="en-US" altLang="zh-CN" sz="1400" dirty="0">
                <a:cs typeface="+mn-ea"/>
                <a:sym typeface="+mn-lt"/>
              </a:rPr>
              <a:t>    @param sents (list[list[list[int]]]): list of sentences, result of `words2charindices()` from `vocab.py`</a:t>
            </a:r>
            <a:endParaRPr lang="en-US" altLang="zh-CN" sz="1400" dirty="0">
              <a:cs typeface="+mn-ea"/>
              <a:sym typeface="+mn-lt"/>
            </a:endParaRPr>
          </a:p>
          <a:p>
            <a:pPr marL="0" indent="0" algn="l">
              <a:buClrTx/>
              <a:buSzTx/>
              <a:buNone/>
            </a:pPr>
            <a:r>
              <a:rPr lang="en-US" altLang="zh-CN" sz="1400" dirty="0">
                <a:cs typeface="+mn-ea"/>
                <a:sym typeface="+mn-lt"/>
              </a:rPr>
              <a:t>    @param char_pad_token (int): index of the character-padding token</a:t>
            </a:r>
            <a:endParaRPr lang="en-US" altLang="zh-CN" sz="1400" dirty="0">
              <a:cs typeface="+mn-ea"/>
              <a:sym typeface="+mn-lt"/>
            </a:endParaRPr>
          </a:p>
          <a:p>
            <a:pPr marL="0" indent="0" algn="l">
              <a:buClrTx/>
              <a:buSzTx/>
              <a:buNone/>
            </a:pPr>
            <a:r>
              <a:rPr lang="en-US" altLang="zh-CN" sz="1400" dirty="0">
                <a:cs typeface="+mn-ea"/>
                <a:sym typeface="+mn-lt"/>
              </a:rPr>
              <a:t>    @returns sents_padded (list[list[list[int]]]): list of sentences where sentences/words shorter than the max length sentence/word are padded out with the appropriate pad token, such that each sentence in the batch now has same number of words and each word has an equal number of characters</a:t>
            </a:r>
            <a:endParaRPr lang="en-US" altLang="zh-CN" sz="1400" dirty="0">
              <a:cs typeface="+mn-ea"/>
              <a:sym typeface="+mn-lt"/>
            </a:endParaRPr>
          </a:p>
          <a:p>
            <a:pPr marL="0" indent="0" algn="l">
              <a:buClrTx/>
              <a:buSzTx/>
              <a:buNone/>
            </a:pPr>
            <a:r>
              <a:rPr lang="en-US" altLang="zh-CN" sz="1400" dirty="0">
                <a:cs typeface="+mn-ea"/>
                <a:sym typeface="+mn-lt"/>
              </a:rPr>
              <a:t>        Output shape: (batch_size, max_sentence_length, max_word_length)</a:t>
            </a:r>
            <a:endParaRPr lang="en-US" altLang="zh-CN" sz="1400" dirty="0">
              <a:cs typeface="+mn-ea"/>
              <a:sym typeface="+mn-lt"/>
            </a:endParaRPr>
          </a:p>
          <a:p>
            <a:pPr marL="0" indent="0" algn="l">
              <a:buClrTx/>
              <a:buSzTx/>
              <a:buNone/>
            </a:pPr>
            <a:r>
              <a:rPr lang="en-US" altLang="zh-CN" sz="1400" dirty="0">
                <a:cs typeface="+mn-ea"/>
                <a:sym typeface="+mn-lt"/>
              </a:rPr>
              <a:t>    """</a:t>
            </a:r>
            <a:endParaRPr lang="en-US" altLang="zh-CN" sz="1400" dirty="0">
              <a:cs typeface="+mn-ea"/>
              <a:sym typeface="+mn-lt"/>
            </a:endParaRPr>
          </a:p>
          <a:p>
            <a:pPr marL="0" indent="0" algn="l">
              <a:buClrTx/>
              <a:buSzTx/>
              <a:buNone/>
            </a:pPr>
            <a:r>
              <a:rPr lang="en-US" altLang="zh-CN" sz="1400" dirty="0">
                <a:cs typeface="+mn-ea"/>
                <a:sym typeface="+mn-lt"/>
              </a:rPr>
              <a:t>    # Words longer than 21 characters should be truncated</a:t>
            </a:r>
            <a:endParaRPr lang="en-US" altLang="zh-CN" sz="1400" dirty="0">
              <a:cs typeface="+mn-ea"/>
              <a:sym typeface="+mn-lt"/>
            </a:endParaRPr>
          </a:p>
          <a:p>
            <a:pPr marL="0" indent="0" algn="l">
              <a:buClrTx/>
              <a:buSzTx/>
              <a:buNone/>
            </a:pPr>
            <a:r>
              <a:rPr lang="en-US" altLang="zh-CN" sz="1400" dirty="0">
                <a:cs typeface="+mn-ea"/>
                <a:sym typeface="+mn-lt"/>
              </a:rPr>
              <a:t>    max_word_length = 21</a:t>
            </a:r>
            <a:endParaRPr lang="en-US" altLang="zh-CN" sz="1400" dirty="0">
              <a:cs typeface="+mn-ea"/>
              <a:sym typeface="+mn-lt"/>
            </a:endParaRPr>
          </a:p>
          <a:p>
            <a:pPr marL="0" indent="0" algn="l">
              <a:buClrTx/>
              <a:buSzTx/>
              <a:buNone/>
            </a:pPr>
            <a:r>
              <a:rPr lang="en-US" altLang="zh-CN" sz="1400" dirty="0">
                <a:cs typeface="+mn-ea"/>
                <a:sym typeface="+mn-lt"/>
              </a:rPr>
              <a:t>    ### YOUR CODE HERE for part 1f</a:t>
            </a:r>
            <a:endParaRPr lang="en-US" altLang="zh-CN" sz="1400" dirty="0">
              <a:cs typeface="+mn-ea"/>
              <a:sym typeface="+mn-lt"/>
            </a:endParaRPr>
          </a:p>
          <a:p>
            <a:pPr marL="0" indent="0" algn="l">
              <a:buClrTx/>
              <a:buSzTx/>
              <a:buNone/>
            </a:pPr>
            <a:r>
              <a:rPr lang="en-US" altLang="zh-CN" sz="1400" dirty="0">
                <a:cs typeface="+mn-ea"/>
                <a:sym typeface="+mn-lt"/>
              </a:rPr>
              <a:t>  </a:t>
            </a:r>
            <a:endParaRPr lang="en-US" altLang="zh-CN" sz="1400" dirty="0">
              <a:cs typeface="+mn-ea"/>
              <a:sym typeface="+mn-lt"/>
            </a:endParaRPr>
          </a:p>
          <a:p>
            <a:endParaRPr lang="en-US" altLang="zh-CN" sz="1400" dirty="0">
              <a:cs typeface="+mn-ea"/>
              <a:sym typeface="+mn-l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ClrTx/>
              <a:buSzTx/>
              <a:buNone/>
            </a:pPr>
            <a:r>
              <a:rPr lang="en-US" altLang="zh-CN" sz="1400" dirty="0">
                <a:cs typeface="+mn-ea"/>
                <a:sym typeface="+mn-lt"/>
              </a:rPr>
              <a:t>    </a:t>
            </a:r>
            <a:r>
              <a:rPr lang="en-US" altLang="zh-CN" sz="1400" dirty="0">
                <a:solidFill>
                  <a:srgbClr val="FF0000"/>
                </a:solidFill>
                <a:cs typeface="+mn-ea"/>
                <a:sym typeface="+mn-lt"/>
              </a:rPr>
              <a:t>sents_padded = []</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max_len = max(len(s) for s in sents)#</a:t>
            </a:r>
            <a:r>
              <a:rPr lang="zh-CN" altLang="en-US" sz="1400" dirty="0">
                <a:solidFill>
                  <a:srgbClr val="FF0000"/>
                </a:solidFill>
                <a:cs typeface="+mn-ea"/>
                <a:sym typeface="+mn-lt"/>
              </a:rPr>
              <a:t>测量句子最大长度</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for s in sents:</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pad_sent = []</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for w in s: </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if len(w)&lt;max_word_length:</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pad_sent.append(w+[char_pad_token]*(max_word_length-len(w))) #pad</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else:</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pad_sent.append(w[:max_word_length]) #truncate</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if len(pad_sent) &lt; max_len:  #pad</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pad_sent.extend([char_pad_token]*max_word_length for i in range(max_len-len(pad_sent)))</a:t>
            </a:r>
            <a:endParaRPr lang="en-US" altLang="zh-CN" sz="1400" dirty="0">
              <a:solidFill>
                <a:srgbClr val="FF0000"/>
              </a:solidFill>
              <a:cs typeface="+mn-ea"/>
              <a:sym typeface="+mn-lt"/>
            </a:endParaRPr>
          </a:p>
          <a:p>
            <a:pPr marL="0" indent="0" algn="l">
              <a:buClrTx/>
              <a:buSzTx/>
              <a:buNone/>
            </a:pPr>
            <a:r>
              <a:rPr lang="en-US" altLang="zh-CN" sz="1400" dirty="0">
                <a:solidFill>
                  <a:srgbClr val="FF0000"/>
                </a:solidFill>
                <a:cs typeface="+mn-ea"/>
                <a:sym typeface="+mn-lt"/>
              </a:rPr>
              <a:t>        sents_padded.append(pad_sent)</a:t>
            </a:r>
            <a:endParaRPr lang="en-US" altLang="zh-CN" sz="1400" dirty="0">
              <a:solidFill>
                <a:srgbClr val="FF0000"/>
              </a:solidFill>
              <a:cs typeface="+mn-ea"/>
              <a:sym typeface="+mn-lt"/>
            </a:endParaRPr>
          </a:p>
          <a:p>
            <a:pPr marL="0" indent="0" algn="l">
              <a:buClrTx/>
              <a:buSzTx/>
              <a:buNone/>
            </a:pPr>
            <a:r>
              <a:rPr lang="en-US" altLang="zh-CN" sz="1400" dirty="0">
                <a:cs typeface="+mn-ea"/>
                <a:sym typeface="+mn-lt"/>
              </a:rPr>
              <a:t>    ### END YOUR CODE</a:t>
            </a:r>
            <a:endParaRPr lang="en-US" altLang="zh-CN" sz="1400" dirty="0">
              <a:cs typeface="+mn-ea"/>
              <a:sym typeface="+mn-lt"/>
            </a:endParaRPr>
          </a:p>
          <a:p>
            <a:pPr marL="0" indent="0" algn="l">
              <a:buClrTx/>
              <a:buSzTx/>
              <a:buNone/>
            </a:pPr>
            <a:r>
              <a:rPr lang="en-US" altLang="zh-CN" sz="1400" dirty="0">
                <a:cs typeface="+mn-ea"/>
                <a:sym typeface="+mn-lt"/>
              </a:rPr>
              <a:t>    return sents_padded  </a:t>
            </a:r>
            <a:endParaRPr lang="en-US" altLang="zh-CN" sz="1400" dirty="0">
              <a:cs typeface="+mn-ea"/>
              <a:sym typeface="+mn-lt"/>
            </a:endParaRPr>
          </a:p>
          <a:p>
            <a:endParaRPr lang="en-US" altLang="zh-CN" sz="1400" dirty="0">
              <a:cs typeface="+mn-ea"/>
              <a:sym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(g) Implement to input_tensor_char() in vocab.py to connect the previous two parts: use both methods created in the previous steps and convert the resulting padded sentences to a torch tensor.</a:t>
            </a:r>
            <a:endParaRPr lang="en-US" altLang="zh-CN" sz="2400" dirty="0">
              <a:cs typeface="+mn-ea"/>
              <a:sym typeface="+mn-lt"/>
            </a:endParaRPr>
          </a:p>
          <a:p>
            <a:pPr marL="0" indent="0">
              <a:buNone/>
            </a:pPr>
            <a:r>
              <a:rPr lang="en-US" altLang="zh-CN" sz="1400" dirty="0">
                <a:cs typeface="+mn-ea"/>
                <a:sym typeface="+mn-lt"/>
              </a:rPr>
              <a:t>def to_input_tensor_char(self, sents: List[List[str]], device: torch.device) -&gt; torch.Tensor:</a:t>
            </a:r>
            <a:endParaRPr lang="en-US" altLang="zh-CN" sz="1400" dirty="0">
              <a:cs typeface="+mn-ea"/>
              <a:sym typeface="+mn-lt"/>
            </a:endParaRPr>
          </a:p>
          <a:p>
            <a:pPr marL="0" indent="0">
              <a:buNone/>
            </a:pPr>
            <a:r>
              <a:rPr lang="en-US" altLang="zh-CN" sz="1400" dirty="0">
                <a:cs typeface="+mn-ea"/>
                <a:sym typeface="+mn-lt"/>
              </a:rPr>
              <a:t>        """ Convert list of sentences (words) into tensor with necessary padding for  shorter sentences.</a:t>
            </a:r>
            <a:endParaRPr lang="en-US" altLang="zh-CN" sz="1400" dirty="0">
              <a:cs typeface="+mn-ea"/>
              <a:sym typeface="+mn-lt"/>
            </a:endParaRPr>
          </a:p>
          <a:p>
            <a:pPr marL="0" indent="0">
              <a:buNone/>
            </a:pPr>
            <a:r>
              <a:rPr lang="en-US" altLang="zh-CN" sz="1400" dirty="0">
                <a:cs typeface="+mn-ea"/>
                <a:sym typeface="+mn-lt"/>
              </a:rPr>
              <a:t>        @param sents (List[List[str]]): list of sentences (words)</a:t>
            </a:r>
            <a:endParaRPr lang="en-US" altLang="zh-CN" sz="1400" dirty="0">
              <a:cs typeface="+mn-ea"/>
              <a:sym typeface="+mn-lt"/>
            </a:endParaRPr>
          </a:p>
          <a:p>
            <a:pPr marL="0" indent="0">
              <a:buNone/>
            </a:pPr>
            <a:r>
              <a:rPr lang="en-US" altLang="zh-CN" sz="1400" dirty="0">
                <a:cs typeface="+mn-ea"/>
                <a:sym typeface="+mn-lt"/>
              </a:rPr>
              <a:t>        @param device: device on which to load the tensor, i.e. CPU or GPU</a:t>
            </a:r>
            <a:endParaRPr lang="en-US" altLang="zh-CN" sz="1400" dirty="0">
              <a:cs typeface="+mn-ea"/>
              <a:sym typeface="+mn-lt"/>
            </a:endParaRPr>
          </a:p>
          <a:p>
            <a:pPr marL="0" indent="0">
              <a:buNone/>
            </a:pPr>
            <a:r>
              <a:rPr lang="en-US" altLang="zh-CN" sz="1400" dirty="0">
                <a:cs typeface="+mn-ea"/>
                <a:sym typeface="+mn-lt"/>
              </a:rPr>
              <a:t>        @returns sents_var: tensor of (max_sentence_length, batch_size, max_word_length)</a:t>
            </a:r>
            <a:endParaRPr lang="en-US" altLang="zh-CN" sz="1400" dirty="0">
              <a:cs typeface="+mn-ea"/>
              <a:sym typeface="+mn-lt"/>
            </a:endParaRPr>
          </a:p>
          <a:p>
            <a:pPr marL="0" indent="0">
              <a:buNone/>
            </a:pPr>
            <a:r>
              <a:rPr lang="en-US" altLang="zh-CN" sz="1400" dirty="0">
                <a:cs typeface="+mn-ea"/>
                <a:sym typeface="+mn-lt"/>
              </a:rPr>
              <a:t>        """</a:t>
            </a:r>
            <a:endParaRPr lang="en-US" altLang="zh-CN" sz="1400" dirty="0">
              <a:cs typeface="+mn-ea"/>
              <a:sym typeface="+mn-lt"/>
            </a:endParaRPr>
          </a:p>
          <a:p>
            <a:pPr marL="0" indent="0">
              <a:buNone/>
            </a:pPr>
            <a:r>
              <a:rPr lang="en-US" altLang="zh-CN" sz="1400" dirty="0">
                <a:cs typeface="+mn-ea"/>
                <a:sym typeface="+mn-lt"/>
              </a:rPr>
              <a:t>        ### YOUR CODE HERE for part 1g</a:t>
            </a:r>
            <a:endParaRPr lang="en-US" altLang="zh-CN" sz="1400" dirty="0">
              <a:cs typeface="+mn-ea"/>
              <a:sym typeface="+mn-lt"/>
            </a:endParaRPr>
          </a:p>
          <a:p>
            <a:pPr marL="0" indent="0">
              <a:buNone/>
            </a:pPr>
            <a:r>
              <a:rPr lang="en-US" altLang="zh-CN" sz="1400" dirty="0">
                <a:cs typeface="+mn-ea"/>
                <a:sym typeface="+mn-lt"/>
              </a:rPr>
              <a:t>        ### TODO: </a:t>
            </a:r>
            <a:endParaRPr lang="en-US" altLang="zh-CN" sz="1400" dirty="0">
              <a:cs typeface="+mn-ea"/>
              <a:sym typeface="+mn-lt"/>
            </a:endParaRPr>
          </a:p>
          <a:p>
            <a:pPr marL="0" indent="0">
              <a:buNone/>
            </a:pPr>
            <a:r>
              <a:rPr lang="en-US" altLang="zh-CN" sz="1400" dirty="0">
                <a:cs typeface="+mn-ea"/>
                <a:sym typeface="+mn-lt"/>
              </a:rPr>
              <a:t>       </a:t>
            </a:r>
            <a:r>
              <a:rPr lang="en-US" altLang="zh-CN" sz="1400" dirty="0">
                <a:solidFill>
                  <a:srgbClr val="FF0000"/>
                </a:solidFill>
                <a:cs typeface="+mn-ea"/>
                <a:sym typeface="+mn-lt"/>
              </a:rPr>
              <a:t> sents = self.words2charindices(sents)</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tensor = pad_sents_char(sents,self.char2id['&lt;pad&gt;'])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tensor = torch.tensor(tensor,dtype=torch.long,device = device)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return tensor.permute([1,0,2]) # reshape the dimensions</a:t>
            </a:r>
            <a:endParaRPr lang="en-US" altLang="zh-CN" sz="1400" dirty="0">
              <a:solidFill>
                <a:srgbClr val="FF0000"/>
              </a:solidFill>
              <a:cs typeface="+mn-ea"/>
              <a:sym typeface="+mn-lt"/>
            </a:endParaRPr>
          </a:p>
          <a:p>
            <a:pPr marL="0" indent="0">
              <a:buNone/>
            </a:pPr>
            <a:r>
              <a:rPr lang="en-US" altLang="zh-CN" sz="1400" dirty="0">
                <a:cs typeface="+mn-ea"/>
                <a:sym typeface="+mn-lt"/>
              </a:rPr>
              <a:t>        ### END YOUR CODE</a:t>
            </a:r>
            <a:endParaRPr lang="en-US" altLang="zh-CN" sz="1400" dirty="0">
              <a:cs typeface="+mn-ea"/>
              <a:sym typeface="+mn-lt"/>
            </a:endParaRPr>
          </a:p>
          <a:p>
            <a:pPr marL="0" indent="0" algn="l">
              <a:buClrTx/>
              <a:buSzTx/>
              <a:buNone/>
            </a:pPr>
            <a:r>
              <a:rPr lang="en-US" altLang="zh-CN" sz="1800" dirty="0">
                <a:cs typeface="+mn-ea"/>
                <a:sym typeface="+mn-lt"/>
              </a:rPr>
              <a:t>   </a:t>
            </a:r>
            <a:endParaRPr lang="en-US" altLang="zh-CN" sz="1800" dirty="0">
              <a:cs typeface="+mn-ea"/>
              <a:sym typeface="+mn-lt"/>
            </a:endParaRPr>
          </a:p>
          <a:p>
            <a:endParaRPr lang="en-US" altLang="zh-CN" sz="1800" dirty="0">
              <a:cs typeface="+mn-ea"/>
              <a:sym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(h)  In the empty file highway.py, implement the highway network as a nn.Module class called Highway.</a:t>
            </a:r>
            <a:endParaRPr lang="en-US" altLang="zh-CN" sz="2400" dirty="0">
              <a:cs typeface="+mn-ea"/>
              <a:sym typeface="+mn-lt"/>
            </a:endParaRPr>
          </a:p>
          <a:p>
            <a:endParaRPr lang="en-US" altLang="zh-CN" sz="2400" dirty="0">
              <a:cs typeface="+mn-ea"/>
              <a:sym typeface="+mn-lt"/>
            </a:endParaRPr>
          </a:p>
          <a:p>
            <a:pPr marL="0" indent="0">
              <a:buNone/>
            </a:pPr>
            <a:r>
              <a:rPr lang="en-US" altLang="zh-CN" sz="1400" dirty="0">
                <a:cs typeface="+mn-ea"/>
                <a:sym typeface="+mn-lt"/>
              </a:rPr>
              <a:t>import torch.nn as nn</a:t>
            </a:r>
            <a:endParaRPr lang="en-US" altLang="zh-CN" sz="1400" dirty="0">
              <a:cs typeface="+mn-ea"/>
              <a:sym typeface="+mn-lt"/>
            </a:endParaRPr>
          </a:p>
          <a:p>
            <a:pPr marL="0" indent="0">
              <a:buNone/>
            </a:pPr>
            <a:r>
              <a:rPr lang="en-US" altLang="zh-CN" sz="1400" dirty="0">
                <a:cs typeface="+mn-ea"/>
                <a:sym typeface="+mn-lt"/>
              </a:rPr>
              <a:t>import torch</a:t>
            </a:r>
            <a:endParaRPr lang="en-US" altLang="zh-CN" sz="1400" dirty="0">
              <a:cs typeface="+mn-ea"/>
              <a:sym typeface="+mn-lt"/>
            </a:endParaRPr>
          </a:p>
          <a:p>
            <a:pPr marL="0" indent="0">
              <a:buNone/>
            </a:pPr>
            <a:r>
              <a:rPr lang="en-US" altLang="zh-CN" sz="1400" dirty="0">
                <a:cs typeface="+mn-ea"/>
                <a:sym typeface="+mn-lt"/>
              </a:rPr>
              <a:t>import torch.nn.functional as F</a:t>
            </a:r>
            <a:endParaRPr lang="en-US" altLang="zh-CN" sz="1400" dirty="0">
              <a:cs typeface="+mn-ea"/>
              <a:sym typeface="+mn-lt"/>
            </a:endParaRPr>
          </a:p>
          <a:p>
            <a:pPr marL="0" indent="0">
              <a:buNone/>
            </a:pPr>
            <a:r>
              <a:rPr lang="en-US" altLang="zh-CN" sz="1400" dirty="0">
                <a:cs typeface="+mn-ea"/>
                <a:sym typeface="+mn-lt"/>
              </a:rPr>
              <a:t>### YOUR CODE HERE for part 1h</a:t>
            </a:r>
            <a:endParaRPr lang="en-US" altLang="zh-CN" sz="1400" dirty="0">
              <a:cs typeface="+mn-ea"/>
              <a:sym typeface="+mn-lt"/>
            </a:endParaRPr>
          </a:p>
          <a:p>
            <a:pPr marL="0" indent="0">
              <a:buNone/>
            </a:pPr>
            <a:r>
              <a:rPr lang="en-US" altLang="zh-CN" sz="1400" dirty="0">
                <a:solidFill>
                  <a:srgbClr val="FF0000"/>
                </a:solidFill>
                <a:cs typeface="+mn-ea"/>
                <a:sym typeface="+mn-lt"/>
              </a:rPr>
              <a:t>class Highway(nn.Module):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def __init__(self,e_word):</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 initial two Linear to construct highway connection</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@param  (int):the dimention of the word</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super(Highway,self).__init__()</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self.proj = nn.Linear(e_word, e_word)</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self.gate = nn.Linear(e_word, e_word)</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a:t>
            </a:r>
            <a:r>
              <a:rPr lang="en-US" altLang="zh-CN" sz="1400" dirty="0">
                <a:cs typeface="+mn-ea"/>
                <a:sym typeface="+mn-lt"/>
              </a:rPr>
              <a:t> </a:t>
            </a:r>
            <a:r>
              <a:rPr lang="en-US" altLang="zh-CN" sz="1800" dirty="0">
                <a:cs typeface="+mn-ea"/>
                <a:sym typeface="+mn-lt"/>
              </a:rPr>
              <a:t>   </a:t>
            </a:r>
            <a:endParaRPr lang="en-US" altLang="zh-CN" sz="1800" dirty="0">
              <a:cs typeface="+mn-ea"/>
              <a:sym typeface="+mn-lt"/>
            </a:endParaRPr>
          </a:p>
          <a:p>
            <a:endParaRPr lang="en-US" altLang="zh-CN" sz="1800" dirty="0">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1400" dirty="0">
                <a:solidFill>
                  <a:srgbClr val="FF0000"/>
                </a:solidFill>
                <a:cs typeface="+mn-ea"/>
                <a:sym typeface="+mn-lt"/>
              </a:rPr>
              <a:t>def forward(self,conv_out:torch.Tensor) -&gt; torch.Tensor:</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 highway connection</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@param conv_out (torch.Tensor): the convolution layer's output,its shape is (batch_size, e_word)</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@return highway_out (torch.Tensor): tensor of (batch_size, e_word)</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x_proj = F.relu(self.proj(conv_out))</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x_gate = torch.sigmoid(self.gate(conv_out))</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highway_out = torch.mul(x_proj,x_gate) + torch.mul(conv_out,1-x_gate)</a:t>
            </a:r>
            <a:endParaRPr lang="en-US" altLang="zh-CN" sz="1400" dirty="0">
              <a:solidFill>
                <a:srgbClr val="FF0000"/>
              </a:solidFill>
              <a:cs typeface="+mn-ea"/>
              <a:sym typeface="+mn-lt"/>
            </a:endParaRPr>
          </a:p>
          <a:p>
            <a:pPr marL="0" indent="0">
              <a:buNone/>
            </a:pPr>
            <a:r>
              <a:rPr lang="en-US" altLang="zh-CN" dirty="0">
                <a:solidFill>
                  <a:srgbClr val="FF0000"/>
                </a:solidFill>
                <a:cs typeface="+mn-ea"/>
                <a:sym typeface="+mn-lt"/>
              </a:rPr>
              <a:t>        </a:t>
            </a:r>
            <a:endParaRPr lang="en-US" altLang="zh-CN" dirty="0">
              <a:solidFill>
                <a:srgbClr val="FF0000"/>
              </a:solidFill>
              <a:cs typeface="+mn-ea"/>
              <a:sym typeface="+mn-lt"/>
            </a:endParaRPr>
          </a:p>
          <a:p>
            <a:pPr marL="0" algn="l">
              <a:buClrTx/>
              <a:buSzTx/>
              <a:buNone/>
            </a:pPr>
            <a:r>
              <a:rPr lang="en-US" altLang="zh-CN" sz="1400" dirty="0">
                <a:solidFill>
                  <a:srgbClr val="FF0000"/>
                </a:solidFill>
                <a:cs typeface="+mn-ea"/>
                <a:sym typeface="+mn-lt"/>
              </a:rPr>
              <a:t>        return highway_out      </a:t>
            </a:r>
            <a:r>
              <a:rPr lang="en-US" altLang="zh-CN" sz="1400" dirty="0">
                <a:cs typeface="+mn-ea"/>
                <a:sym typeface="+mn-lt"/>
              </a:rPr>
              <a:t>  </a:t>
            </a:r>
            <a:endParaRPr lang="en-US" altLang="zh-CN" sz="1400" dirty="0">
              <a:cs typeface="+mn-ea"/>
              <a:sym typeface="+mn-lt"/>
            </a:endParaRPr>
          </a:p>
          <a:p>
            <a:pPr marL="0" algn="l">
              <a:buClrTx/>
              <a:buSzTx/>
              <a:buNone/>
            </a:pPr>
            <a:r>
              <a:rPr lang="en-US" altLang="zh-CN" sz="1400" dirty="0">
                <a:cs typeface="+mn-ea"/>
                <a:sym typeface="+mn-lt"/>
              </a:rPr>
              <a:t>### END YOUR CODE </a:t>
            </a:r>
            <a:endParaRPr lang="en-US" altLang="zh-CN" sz="1400" dirty="0">
              <a:cs typeface="+mn-ea"/>
              <a:sym typeface="+mn-lt"/>
            </a:endParaRPr>
          </a:p>
        </p:txBody>
      </p:sp>
      <p:pic>
        <p:nvPicPr>
          <p:cNvPr id="6" name="图片 5"/>
          <p:cNvPicPr>
            <a:picLocks noChangeAspect="1"/>
          </p:cNvPicPr>
          <p:nvPr/>
        </p:nvPicPr>
        <p:blipFill>
          <a:blip r:embed="rId1"/>
          <a:stretch>
            <a:fillRect/>
          </a:stretch>
        </p:blipFill>
        <p:spPr>
          <a:xfrm>
            <a:off x="5306695" y="2628265"/>
            <a:ext cx="4396740" cy="904875"/>
          </a:xfrm>
          <a:prstGeom prst="rect">
            <a:avLst/>
          </a:prstGeom>
        </p:spPr>
      </p:pic>
      <p:pic>
        <p:nvPicPr>
          <p:cNvPr id="7" name="图片 6"/>
          <p:cNvPicPr>
            <a:picLocks noChangeAspect="1"/>
          </p:cNvPicPr>
          <p:nvPr/>
        </p:nvPicPr>
        <p:blipFill>
          <a:blip r:embed="rId2"/>
          <a:stretch>
            <a:fillRect/>
          </a:stretch>
        </p:blipFill>
        <p:spPr>
          <a:xfrm>
            <a:off x="3790950" y="4181475"/>
            <a:ext cx="7158355" cy="5181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cs typeface="+mn-ea"/>
                <a:sym typeface="+mn-lt"/>
              </a:rPr>
              <a:t>(i) In the empty file cnn.py, implement the convolutional network as a nn.Module class called CNN.</a:t>
            </a:r>
            <a:endParaRPr lang="en-US" altLang="zh-CN" sz="2400" dirty="0">
              <a:cs typeface="+mn-ea"/>
              <a:sym typeface="+mn-lt"/>
            </a:endParaRPr>
          </a:p>
          <a:p>
            <a:pPr marL="0" indent="0">
              <a:buNone/>
            </a:pPr>
            <a:r>
              <a:rPr lang="en-US" altLang="zh-CN" sz="1400" dirty="0">
                <a:cs typeface="+mn-ea"/>
                <a:sym typeface="+mn-lt"/>
              </a:rPr>
              <a:t>import torch.nn as nn</a:t>
            </a:r>
            <a:endParaRPr lang="en-US" altLang="zh-CN" sz="1400" dirty="0">
              <a:cs typeface="+mn-ea"/>
              <a:sym typeface="+mn-lt"/>
            </a:endParaRPr>
          </a:p>
          <a:p>
            <a:pPr marL="0" indent="0">
              <a:buNone/>
            </a:pPr>
            <a:r>
              <a:rPr lang="en-US" altLang="zh-CN" sz="1400" dirty="0">
                <a:cs typeface="+mn-ea"/>
                <a:sym typeface="+mn-lt"/>
              </a:rPr>
              <a:t>import torch</a:t>
            </a:r>
            <a:endParaRPr lang="en-US" altLang="zh-CN" sz="1400" dirty="0">
              <a:cs typeface="+mn-ea"/>
              <a:sym typeface="+mn-lt"/>
            </a:endParaRPr>
          </a:p>
          <a:p>
            <a:pPr marL="0" indent="0">
              <a:buNone/>
            </a:pPr>
            <a:r>
              <a:rPr lang="en-US" altLang="zh-CN" sz="1400" dirty="0">
                <a:cs typeface="+mn-ea"/>
                <a:sym typeface="+mn-lt"/>
              </a:rPr>
              <a:t>import torch.nn.functional as F</a:t>
            </a:r>
            <a:endParaRPr lang="en-US" altLang="zh-CN" sz="1400" dirty="0">
              <a:cs typeface="+mn-ea"/>
              <a:sym typeface="+mn-lt"/>
            </a:endParaRPr>
          </a:p>
          <a:p>
            <a:pPr marL="0" indent="0">
              <a:buNone/>
            </a:pPr>
            <a:r>
              <a:rPr lang="en-US" altLang="zh-CN" sz="1400" dirty="0">
                <a:cs typeface="+mn-ea"/>
                <a:sym typeface="+mn-lt"/>
              </a:rPr>
              <a:t>### YOUR CODE HERE for part 1i</a:t>
            </a:r>
            <a:endParaRPr lang="en-US" altLang="zh-CN" sz="1400" dirty="0">
              <a:cs typeface="+mn-ea"/>
              <a:sym typeface="+mn-lt"/>
            </a:endParaRPr>
          </a:p>
          <a:p>
            <a:pPr marL="0" indent="0">
              <a:buNone/>
            </a:pPr>
            <a:r>
              <a:rPr lang="en-US" altLang="zh-CN" sz="1400" dirty="0">
                <a:solidFill>
                  <a:srgbClr val="FF0000"/>
                </a:solidFill>
                <a:cs typeface="+mn-ea"/>
                <a:sym typeface="+mn-lt"/>
              </a:rPr>
              <a:t>class CNN(nn.Module):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def __init__(self,e_char,filter_size,m_word = 21,kernel_size = 5):</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"""initial cnn</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@param filter_size (int): the number of filter,also the e_word</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@param e_char (int): the demention of char</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@param kernel_size (int): the filter's length</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super(CNN,self).__init__()</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self.conv1d = nn.Conv1d(e_char,filter_size,kernel_size)#</a:t>
            </a:r>
            <a:r>
              <a:rPr lang="zh-CN" altLang="en-US" sz="1400" dirty="0">
                <a:solidFill>
                  <a:srgbClr val="FF0000"/>
                </a:solidFill>
                <a:cs typeface="+mn-ea"/>
                <a:sym typeface="+mn-lt"/>
              </a:rPr>
              <a:t>字符向量维度，</a:t>
            </a:r>
            <a:r>
              <a:rPr lang="en-US" altLang="zh-CN" sz="1400" dirty="0">
                <a:solidFill>
                  <a:srgbClr val="FF0000"/>
                </a:solidFill>
                <a:cs typeface="+mn-ea"/>
                <a:sym typeface="+mn-lt"/>
              </a:rPr>
              <a:t>filter</a:t>
            </a:r>
            <a:r>
              <a:rPr lang="zh-CN" altLang="en-US" sz="1400" dirty="0">
                <a:solidFill>
                  <a:srgbClr val="FF0000"/>
                </a:solidFill>
                <a:cs typeface="+mn-ea"/>
                <a:sym typeface="+mn-lt"/>
              </a:rPr>
              <a:t>数量，卷积核大小</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self.pool = nn.MaxPool1d(m_word - kernel_size + 1) #</a:t>
            </a:r>
            <a:r>
              <a:rPr lang="zh-CN" altLang="en-US" sz="1400" dirty="0">
                <a:solidFill>
                  <a:srgbClr val="FF0000"/>
                </a:solidFill>
                <a:cs typeface="+mn-ea"/>
                <a:sym typeface="+mn-lt"/>
              </a:rPr>
              <a:t>窗口大小</a:t>
            </a:r>
            <a:r>
              <a:rPr lang="en-US" altLang="zh-CN" sz="1400" dirty="0">
                <a:solidFill>
                  <a:srgbClr val="FF0000"/>
                </a:solidFill>
                <a:cs typeface="+mn-ea"/>
                <a:sym typeface="+mn-lt"/>
              </a:rPr>
              <a:t>    </a:t>
            </a:r>
            <a:r>
              <a:rPr lang="en-US" altLang="zh-CN" sz="1800" dirty="0">
                <a:solidFill>
                  <a:srgbClr val="FF0000"/>
                </a:solidFill>
                <a:cs typeface="+mn-ea"/>
                <a:sym typeface="+mn-lt"/>
              </a:rPr>
              <a:t>   </a:t>
            </a:r>
            <a:endParaRPr lang="en-US" altLang="zh-CN" sz="1800" dirty="0">
              <a:solidFill>
                <a:srgbClr val="FF0000"/>
              </a:solidFill>
              <a:cs typeface="+mn-ea"/>
              <a:sym typeface="+mn-lt"/>
            </a:endParaRPr>
          </a:p>
          <a:p>
            <a:endParaRPr lang="en-US" altLang="zh-CN" sz="1800" dirty="0">
              <a:solidFill>
                <a:srgbClr val="FF0000"/>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前馈神经网络语言模型</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en-US" altLang="zh-CN" dirty="0">
                <a:noFill/>
              </a:rPr>
              <a:t>P(wt|w1:t−1) = P(wt|wt−n+1:t−1)</a:t>
            </a:r>
            <a:endParaRPr lang="en-US" altLang="zh-CN" dirty="0">
              <a:noFill/>
            </a:endParaRPr>
          </a:p>
          <a:p>
            <a:pPr lvl="1"/>
            <a:endParaRPr lang="zh-CN" altLang="en-US" sz="2400" dirty="0"/>
          </a:p>
          <a:p>
            <a:pPr lvl="1"/>
            <a:r>
              <a:rPr lang="zh-CN" altLang="en-US" sz="2400" dirty="0"/>
              <a:t>输入层、词向量层、隐含层、输出层</a:t>
            </a:r>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custDataLst>
              <p:tags r:id="rId1"/>
            </p:custDataLst>
          </p:nvPr>
        </p:nvPicPr>
        <p:blipFill>
          <a:blip r:embed="rId2"/>
          <a:stretch>
            <a:fillRect/>
          </a:stretch>
        </p:blipFill>
        <p:spPr>
          <a:xfrm>
            <a:off x="6763385" y="2256790"/>
            <a:ext cx="5230495" cy="3088005"/>
          </a:xfrm>
          <a:prstGeom prst="rect">
            <a:avLst/>
          </a:prstGeom>
        </p:spPr>
      </p:pic>
      <p:pic>
        <p:nvPicPr>
          <p:cNvPr id="8" name="图片 7"/>
          <p:cNvPicPr>
            <a:picLocks noChangeAspect="1"/>
          </p:cNvPicPr>
          <p:nvPr/>
        </p:nvPicPr>
        <p:blipFill>
          <a:blip r:embed="rId3"/>
          <a:stretch>
            <a:fillRect/>
          </a:stretch>
        </p:blipFill>
        <p:spPr>
          <a:xfrm>
            <a:off x="1626235" y="2546350"/>
            <a:ext cx="4345940" cy="393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87782" y="120063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1400" dirty="0">
                <a:solidFill>
                  <a:srgbClr val="FF0000"/>
                </a:solidFill>
                <a:cs typeface="+mn-ea"/>
                <a:sym typeface="+mn-lt"/>
              </a:rPr>
              <a:t>def forward(self,reshaped) -&gt; torch.Tensor:</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@param reshaped (torch.Tensor): the char embedding of sentences, which is tensor of (batch_size,e_char,max_word_len)</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@return conv_out (torch.Tensor):the ouput of cnn, which is tensor of (bat_size,e_word)</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conv_out = F.relu(self.conv1d(reshaped))</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conv_out = self.pool(conv_out)</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a:t>
            </a:r>
            <a:endParaRPr lang="en-US" altLang="zh-CN" sz="1400" dirty="0">
              <a:solidFill>
                <a:srgbClr val="FF0000"/>
              </a:solidFill>
              <a:cs typeface="+mn-ea"/>
              <a:sym typeface="+mn-lt"/>
            </a:endParaRPr>
          </a:p>
          <a:p>
            <a:pPr marL="0" algn="l">
              <a:buClrTx/>
              <a:buSzTx/>
              <a:buNone/>
            </a:pPr>
            <a:r>
              <a:rPr lang="en-US" altLang="zh-CN" sz="1400" dirty="0">
                <a:solidFill>
                  <a:srgbClr val="FF0000"/>
                </a:solidFill>
                <a:cs typeface="+mn-ea"/>
                <a:sym typeface="+mn-lt"/>
              </a:rPr>
              <a:t>        return conv_out</a:t>
            </a:r>
            <a:endParaRPr lang="en-US" altLang="zh-CN" sz="1400" dirty="0">
              <a:solidFill>
                <a:srgbClr val="FF0000"/>
              </a:solidFill>
              <a:cs typeface="+mn-ea"/>
              <a:sym typeface="+mn-lt"/>
            </a:endParaRPr>
          </a:p>
          <a:p>
            <a:pPr marL="0" algn="l">
              <a:buClrTx/>
              <a:buSzTx/>
              <a:buNone/>
            </a:pPr>
            <a:endParaRPr lang="en-US" altLang="zh-CN" sz="1400" dirty="0">
              <a:solidFill>
                <a:srgbClr val="FF0000"/>
              </a:solidFill>
              <a:cs typeface="+mn-ea"/>
              <a:sym typeface="+mn-lt"/>
            </a:endParaRPr>
          </a:p>
          <a:p>
            <a:pPr marL="0" algn="l">
              <a:buClrTx/>
              <a:buSzTx/>
              <a:buNone/>
            </a:pPr>
            <a:r>
              <a:rPr lang="en-US" altLang="zh-CN" sz="1400" dirty="0">
                <a:cs typeface="+mn-ea"/>
                <a:sym typeface="+mn-lt"/>
              </a:rPr>
              <a:t>### END YOUR CODE</a:t>
            </a:r>
            <a:endParaRPr lang="en-US" altLang="zh-CN" sz="1400" dirty="0">
              <a:cs typeface="+mn-ea"/>
              <a:sym typeface="+mn-lt"/>
            </a:endParaRPr>
          </a:p>
        </p:txBody>
      </p:sp>
      <p:pic>
        <p:nvPicPr>
          <p:cNvPr id="8" name="图片 7"/>
          <p:cNvPicPr>
            <a:picLocks noChangeAspect="1"/>
          </p:cNvPicPr>
          <p:nvPr/>
        </p:nvPicPr>
        <p:blipFill>
          <a:blip r:embed="rId1"/>
          <a:stretch>
            <a:fillRect/>
          </a:stretch>
        </p:blipFill>
        <p:spPr>
          <a:xfrm>
            <a:off x="4629150" y="2610485"/>
            <a:ext cx="5981700" cy="6794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70637" y="93012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cs typeface="+mn-ea"/>
                <a:sym typeface="+mn-lt"/>
              </a:rPr>
              <a:t>(j) Write the init () and forward() functions for the ModelEmbeddings class in model embeddings.py</a:t>
            </a:r>
            <a:endParaRPr lang="en-US" altLang="zh-CN" sz="2000" dirty="0">
              <a:cs typeface="+mn-ea"/>
              <a:sym typeface="+mn-lt"/>
            </a:endParaRPr>
          </a:p>
          <a:p>
            <a:pPr marL="0" indent="0">
              <a:buNone/>
            </a:pPr>
            <a:r>
              <a:rPr lang="en-US" altLang="zh-CN" sz="1400" dirty="0">
                <a:cs typeface="+mn-ea"/>
                <a:sym typeface="+mn-lt"/>
              </a:rPr>
              <a:t>class ModelEmbeddings(nn.Module): </a:t>
            </a:r>
            <a:endParaRPr lang="en-US" altLang="zh-CN" sz="1400" dirty="0">
              <a:cs typeface="+mn-ea"/>
              <a:sym typeface="+mn-lt"/>
            </a:endParaRPr>
          </a:p>
          <a:p>
            <a:pPr marL="0" indent="0">
              <a:buNone/>
            </a:pPr>
            <a:r>
              <a:rPr lang="en-US" altLang="zh-CN" sz="1400" dirty="0">
                <a:cs typeface="+mn-ea"/>
                <a:sym typeface="+mn-lt"/>
              </a:rPr>
              <a:t>    def __init__(self, embed_size, vocab):</a:t>
            </a:r>
            <a:endParaRPr lang="en-US" altLang="zh-CN" sz="1400" dirty="0">
              <a:cs typeface="+mn-ea"/>
              <a:sym typeface="+mn-lt"/>
            </a:endParaRPr>
          </a:p>
          <a:p>
            <a:pPr marL="0" indent="0">
              <a:buNone/>
            </a:pPr>
            <a:r>
              <a:rPr lang="en-US" altLang="zh-CN" sz="1400" dirty="0">
                <a:cs typeface="+mn-ea"/>
                <a:sym typeface="+mn-lt"/>
              </a:rPr>
              <a:t>        """</a:t>
            </a:r>
            <a:endParaRPr lang="en-US" altLang="zh-CN" sz="1400" dirty="0">
              <a:cs typeface="+mn-ea"/>
              <a:sym typeface="+mn-lt"/>
            </a:endParaRPr>
          </a:p>
          <a:p>
            <a:pPr marL="0" indent="0">
              <a:buNone/>
            </a:pPr>
            <a:r>
              <a:rPr lang="en-US" altLang="zh-CN" sz="1400" dirty="0">
                <a:cs typeface="+mn-ea"/>
                <a:sym typeface="+mn-lt"/>
              </a:rPr>
              <a:t>        @param embed_size (int): Embedding size (dimensionality) for the output </a:t>
            </a:r>
            <a:endParaRPr lang="en-US" altLang="zh-CN" sz="1400" dirty="0">
              <a:cs typeface="+mn-ea"/>
              <a:sym typeface="+mn-lt"/>
            </a:endParaRPr>
          </a:p>
          <a:p>
            <a:pPr marL="0" indent="0">
              <a:buNone/>
            </a:pPr>
            <a:r>
              <a:rPr lang="en-US" altLang="zh-CN" sz="1400" dirty="0">
                <a:cs typeface="+mn-ea"/>
                <a:sym typeface="+mn-lt"/>
              </a:rPr>
              <a:t>        @param vocab (VocabEntry): VocabEntry object. See vocab.py for documentation.</a:t>
            </a:r>
            <a:endParaRPr lang="en-US" altLang="zh-CN" sz="1400" dirty="0">
              <a:cs typeface="+mn-ea"/>
              <a:sym typeface="+mn-lt"/>
            </a:endParaRPr>
          </a:p>
          <a:p>
            <a:pPr marL="0" indent="0">
              <a:buNone/>
            </a:pPr>
            <a:r>
              <a:rPr lang="en-US" altLang="zh-CN" sz="1400" dirty="0">
                <a:cs typeface="+mn-ea"/>
                <a:sym typeface="+mn-lt"/>
              </a:rPr>
              <a:t>        """</a:t>
            </a:r>
            <a:endParaRPr lang="en-US" altLang="zh-CN" sz="1400" dirty="0">
              <a:cs typeface="+mn-ea"/>
              <a:sym typeface="+mn-lt"/>
            </a:endParaRPr>
          </a:p>
          <a:p>
            <a:pPr marL="0" indent="0">
              <a:buNone/>
            </a:pPr>
            <a:r>
              <a:rPr lang="en-US" altLang="zh-CN" sz="1400" dirty="0">
                <a:cs typeface="+mn-ea"/>
                <a:sym typeface="+mn-lt"/>
              </a:rPr>
              <a:t>        </a:t>
            </a:r>
            <a:r>
              <a:rPr lang="en-US" altLang="zh-CN" sz="1400" dirty="0">
                <a:solidFill>
                  <a:srgbClr val="FF0000"/>
                </a:solidFill>
                <a:cs typeface="+mn-ea"/>
                <a:sym typeface="+mn-lt"/>
              </a:rPr>
              <a:t>super(ModelEmbeddings, self).__init__()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self.pad_token_idx = vocab.char2id['&lt;pad&gt;']</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self.dropout_rate = 0.3#Don’t forget the dropout layer! Use 0.3 dropout probability.</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self.e_char = 50</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self.embed_size = embed_size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self.cnn = CNN(self.e_char,embed_size)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self.highway = Highway(self.embed_size)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self.dropout = nn.Dropout(self.dropout_rate)</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self.char_embedding = nn.Embedding(len(vocab.char2id),self.e_char,self.pad_token_idx)</a:t>
            </a:r>
            <a:endParaRPr lang="en-US" altLang="zh-CN" sz="1400" dirty="0">
              <a:solidFill>
                <a:srgbClr val="FF0000"/>
              </a:solidFill>
              <a:cs typeface="+mn-ea"/>
              <a:sym typeface="+mn-lt"/>
            </a:endParaRPr>
          </a:p>
          <a:p>
            <a:pPr marL="0" indent="0">
              <a:buNone/>
            </a:pPr>
            <a:r>
              <a:rPr lang="en-US" altLang="zh-CN" sz="1800" dirty="0">
                <a:solidFill>
                  <a:srgbClr val="FF0000"/>
                </a:solidFill>
                <a:cs typeface="+mn-ea"/>
                <a:sym typeface="+mn-lt"/>
              </a:rPr>
              <a:t>  </a:t>
            </a:r>
            <a:endParaRPr lang="en-US" altLang="zh-CN" sz="1800" dirty="0">
              <a:solidFill>
                <a:srgbClr val="FF0000"/>
              </a:solidFill>
              <a:cs typeface="+mn-ea"/>
              <a:sym typeface="+mn-lt"/>
            </a:endParaRPr>
          </a:p>
          <a:p>
            <a:endParaRPr lang="en-US" altLang="zh-CN" sz="1800" dirty="0">
              <a:solidFill>
                <a:srgbClr val="FF0000"/>
              </a:solidFill>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70560" y="930275"/>
            <a:ext cx="11387455" cy="3971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1400" dirty="0">
                <a:cs typeface="+mn-ea"/>
                <a:sym typeface="+mn-lt"/>
              </a:rPr>
              <a:t> def forward(self, input):</a:t>
            </a:r>
            <a:endParaRPr lang="en-US" altLang="zh-CN" sz="1400" dirty="0">
              <a:cs typeface="+mn-ea"/>
              <a:sym typeface="+mn-lt"/>
            </a:endParaRPr>
          </a:p>
          <a:p>
            <a:pPr marL="0" algn="l">
              <a:buClrTx/>
              <a:buSzTx/>
              <a:buNone/>
            </a:pPr>
            <a:r>
              <a:rPr lang="en-US" altLang="zh-CN" sz="1400" dirty="0">
                <a:cs typeface="+mn-ea"/>
                <a:sym typeface="+mn-lt"/>
              </a:rPr>
              <a:t>        """</a:t>
            </a:r>
            <a:endParaRPr lang="en-US" altLang="zh-CN" sz="1400" dirty="0">
              <a:cs typeface="+mn-ea"/>
              <a:sym typeface="+mn-lt"/>
            </a:endParaRPr>
          </a:p>
          <a:p>
            <a:pPr marL="0" algn="l">
              <a:buClrTx/>
              <a:buSzTx/>
              <a:buNone/>
            </a:pPr>
            <a:r>
              <a:rPr lang="en-US" altLang="zh-CN" sz="1400" dirty="0">
                <a:cs typeface="+mn-ea"/>
                <a:sym typeface="+mn-lt"/>
              </a:rPr>
              <a:t>        @param input: Tensor of integers of shape (sentence_length, batch_size, max_word_length) where each integer is an index into the character vocabulary</a:t>
            </a:r>
            <a:endParaRPr lang="en-US" altLang="zh-CN" sz="1400" dirty="0">
              <a:cs typeface="+mn-ea"/>
              <a:sym typeface="+mn-lt"/>
            </a:endParaRPr>
          </a:p>
          <a:p>
            <a:pPr marL="0" algn="l">
              <a:buClrTx/>
              <a:buSzTx/>
              <a:buNone/>
            </a:pPr>
            <a:r>
              <a:rPr lang="en-US" altLang="zh-CN" sz="1400" dirty="0">
                <a:cs typeface="+mn-ea"/>
                <a:sym typeface="+mn-lt"/>
              </a:rPr>
              <a:t>        @param output: Tensor of shape (sentence_length, batch_size, embed_size), containing the  CNN-based embeddings for each word of the sentences in the batch</a:t>
            </a:r>
            <a:endParaRPr lang="en-US" altLang="zh-CN" sz="1400" dirty="0">
              <a:cs typeface="+mn-ea"/>
              <a:sym typeface="+mn-lt"/>
            </a:endParaRPr>
          </a:p>
          <a:p>
            <a:pPr marL="0" algn="l">
              <a:buClrTx/>
              <a:buSzTx/>
              <a:buNone/>
            </a:pPr>
            <a:r>
              <a:rPr lang="en-US" altLang="zh-CN" sz="1400" dirty="0">
                <a:cs typeface="+mn-ea"/>
                <a:sym typeface="+mn-lt"/>
              </a:rPr>
              <a:t>        """</a:t>
            </a:r>
            <a:endParaRPr lang="en-US" altLang="zh-CN" sz="1400" dirty="0">
              <a:cs typeface="+mn-ea"/>
              <a:sym typeface="+mn-lt"/>
            </a:endParaRPr>
          </a:p>
          <a:p>
            <a:pPr marL="0" indent="0">
              <a:buNone/>
            </a:pPr>
            <a:r>
              <a:rPr lang="en-US" altLang="zh-CN" sz="1400" dirty="0">
                <a:solidFill>
                  <a:srgbClr val="FF0000"/>
                </a:solidFill>
                <a:cs typeface="+mn-ea"/>
                <a:sym typeface="+mn-lt"/>
              </a:rPr>
              <a:t>        word_embedding =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for words in input: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char_embedd = self.char_embedding(words)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reshaped = char_embedd.permute([0,2,1])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conv_out = self.cnn(reshaped)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highway = self.dropout(self.highway(conv_out))</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word_embedding.append(highway)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word_emb = torch.stack(word_embedding)    </a:t>
            </a:r>
            <a:endParaRPr lang="en-US" altLang="zh-CN" sz="1400" dirty="0">
              <a:solidFill>
                <a:srgbClr val="FF0000"/>
              </a:solidFill>
              <a:cs typeface="+mn-ea"/>
              <a:sym typeface="+mn-lt"/>
            </a:endParaRPr>
          </a:p>
          <a:p>
            <a:pPr marL="0" indent="0">
              <a:buNone/>
            </a:pPr>
            <a:r>
              <a:rPr lang="en-US" altLang="zh-CN" sz="1400" dirty="0">
                <a:solidFill>
                  <a:srgbClr val="FF0000"/>
                </a:solidFill>
                <a:cs typeface="+mn-ea"/>
                <a:sym typeface="+mn-lt"/>
              </a:rPr>
              <a:t>        return word_emb</a:t>
            </a:r>
            <a:endParaRPr lang="en-US" altLang="zh-CN" sz="1400" dirty="0">
              <a:solidFill>
                <a:srgbClr val="FF0000"/>
              </a:solidFill>
              <a:cs typeface="+mn-ea"/>
              <a:sym typeface="+mn-lt"/>
            </a:endParaRPr>
          </a:p>
          <a:p>
            <a:pPr marL="0" indent="0">
              <a:buNone/>
            </a:pPr>
            <a:endParaRPr lang="en-US" altLang="zh-CN" sz="1400" dirty="0">
              <a:cs typeface="+mn-ea"/>
              <a:sym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400" dirty="0">
                <a:sym typeface="+mn-ea"/>
              </a:rPr>
              <a:t>Assignment #5: </a:t>
            </a:r>
            <a:r>
              <a:rPr lang="zh-CN" altLang="en-US" sz="2400" dirty="0">
                <a:sym typeface="+mn-ea"/>
              </a:rPr>
              <a:t>Character-based convolutional encoder for NMT</a:t>
            </a:r>
            <a:endParaRPr lang="zh-CN" altLang="en-US" sz="2400" dirty="0">
              <a:sym typeface="+mn-ea"/>
            </a:endParaRPr>
          </a:p>
        </p:txBody>
      </p:sp>
      <p:sp>
        <p:nvSpPr>
          <p:cNvPr id="5" name="内容占位符 2"/>
          <p:cNvSpPr txBox="1"/>
          <p:nvPr/>
        </p:nvSpPr>
        <p:spPr>
          <a:xfrm>
            <a:off x="670637" y="930128"/>
            <a:ext cx="10515600" cy="3971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cs typeface="+mn-ea"/>
                <a:sym typeface="+mn-lt"/>
              </a:rPr>
              <a:t>(j) In nmt_model.py, complete the forward() method to use character-level padded encodings instead of word-level encodings. This ties together your ModelEmbeddings code with the preprocessing code you wrote.</a:t>
            </a:r>
            <a:endParaRPr lang="en-US" altLang="zh-CN" sz="2000" dirty="0">
              <a:cs typeface="+mn-ea"/>
              <a:sym typeface="+mn-lt"/>
            </a:endParaRPr>
          </a:p>
          <a:p>
            <a:pPr marL="0" indent="0">
              <a:buNone/>
            </a:pPr>
            <a:r>
              <a:rPr lang="en-US" altLang="zh-CN" sz="1800" dirty="0">
                <a:solidFill>
                  <a:srgbClr val="FF0000"/>
                </a:solidFill>
                <a:cs typeface="+mn-ea"/>
                <a:sym typeface="+mn-lt"/>
              </a:rPr>
              <a:t>  </a:t>
            </a:r>
            <a:endParaRPr lang="en-US" altLang="zh-CN" sz="1800" dirty="0">
              <a:solidFill>
                <a:srgbClr val="FF0000"/>
              </a:solidFill>
              <a:cs typeface="+mn-ea"/>
              <a:sym typeface="+mn-lt"/>
            </a:endParaRPr>
          </a:p>
          <a:p>
            <a:pPr marL="0" indent="0">
              <a:buNone/>
            </a:pPr>
            <a:r>
              <a:rPr lang="en-US" altLang="zh-CN" sz="2000" dirty="0">
                <a:cs typeface="+mn-ea"/>
                <a:sym typeface="+mn-lt"/>
              </a:rPr>
              <a:t>source_padded_chars = self.vocab.src.</a:t>
            </a:r>
            <a:r>
              <a:rPr lang="en-US" altLang="zh-CN" sz="2000" dirty="0">
                <a:solidFill>
                  <a:srgbClr val="FF0000"/>
                </a:solidFill>
                <a:cs typeface="+mn-ea"/>
                <a:sym typeface="+mn-lt"/>
              </a:rPr>
              <a:t>to_input_tensor_char</a:t>
            </a:r>
            <a:r>
              <a:rPr lang="en-US" altLang="zh-CN" sz="2000" dirty="0">
                <a:cs typeface="+mn-ea"/>
                <a:sym typeface="+mn-lt"/>
              </a:rPr>
              <a:t>(source,device=self.device) </a:t>
            </a:r>
            <a:endParaRPr lang="en-US" altLang="zh-CN" sz="2000" dirty="0">
              <a:cs typeface="+mn-ea"/>
              <a:sym typeface="+mn-lt"/>
            </a:endParaRPr>
          </a:p>
          <a:p>
            <a:pPr marL="0" indent="0">
              <a:buNone/>
            </a:pPr>
            <a:r>
              <a:rPr lang="en-US" altLang="zh-CN" sz="2000" dirty="0">
                <a:cs typeface="+mn-ea"/>
                <a:sym typeface="+mn-lt"/>
              </a:rPr>
              <a:t>target_padded = self.vocab.tgt.to_input_tensor(target, device=self.device)</a:t>
            </a:r>
            <a:endParaRPr lang="en-US" altLang="zh-CN" sz="2000" dirty="0">
              <a:cs typeface="+mn-ea"/>
              <a:sym typeface="+mn-lt"/>
            </a:endParaRPr>
          </a:p>
          <a:p>
            <a:pPr marL="0" indent="0">
              <a:buNone/>
            </a:pPr>
            <a:r>
              <a:rPr lang="en-US" altLang="zh-CN" sz="2000" dirty="0">
                <a:cs typeface="+mn-ea"/>
                <a:sym typeface="+mn-lt"/>
              </a:rPr>
              <a:t>target_padded_chars = self.vocab.tgt.</a:t>
            </a:r>
            <a:r>
              <a:rPr lang="en-US" altLang="zh-CN" sz="2000" dirty="0">
                <a:solidFill>
                  <a:srgbClr val="FF0000"/>
                </a:solidFill>
                <a:cs typeface="+mn-ea"/>
                <a:sym typeface="+mn-lt"/>
              </a:rPr>
              <a:t>to_input_tensor_char</a:t>
            </a:r>
            <a:r>
              <a:rPr lang="en-US" altLang="zh-CN" sz="2000" dirty="0">
                <a:cs typeface="+mn-ea"/>
                <a:sym typeface="+mn-lt"/>
              </a:rPr>
              <a:t>(target,device = self.device)</a:t>
            </a:r>
            <a:endParaRPr lang="en-US" altLang="zh-CN" sz="2000" dirty="0">
              <a:cs typeface="+mn-ea"/>
              <a:sym typeface="+mn-lt"/>
            </a:endParaRPr>
          </a:p>
          <a:p>
            <a:pPr marL="0" indent="0">
              <a:buNone/>
            </a:pPr>
            <a:r>
              <a:rPr lang="en-US" altLang="zh-CN" sz="2000" dirty="0">
                <a:cs typeface="+mn-ea"/>
                <a:sym typeface="+mn-lt"/>
              </a:rPr>
              <a:t>enc_hiddens, dec_init_state = self.encode(source_padded_chars, source_lengths)</a:t>
            </a:r>
            <a:endParaRPr lang="en-US" altLang="zh-CN" sz="2000" dirty="0">
              <a:cs typeface="+mn-ea"/>
              <a:sym typeface="+mn-lt"/>
            </a:endParaRPr>
          </a:p>
          <a:p>
            <a:pPr marL="0" indent="0">
              <a:buNone/>
            </a:pPr>
            <a:r>
              <a:rPr lang="en-US" altLang="zh-CN" sz="2000" dirty="0">
                <a:cs typeface="+mn-ea"/>
                <a:sym typeface="+mn-lt"/>
              </a:rPr>
              <a:t>enc_masks = self.generate_sent_masks(enc_hiddens, source_lengths)</a:t>
            </a:r>
            <a:endParaRPr lang="en-US" altLang="zh-CN" sz="2000" dirty="0">
              <a:cs typeface="+mn-ea"/>
              <a:sym typeface="+mn-lt"/>
            </a:endParaRPr>
          </a:p>
          <a:p>
            <a:pPr marL="0" indent="0">
              <a:buNone/>
            </a:pPr>
            <a:r>
              <a:rPr lang="en-US" altLang="zh-CN" sz="2000" dirty="0">
                <a:cs typeface="+mn-ea"/>
                <a:sym typeface="+mn-lt"/>
              </a:rPr>
              <a:t>combined_outputs = self.decode(enc_hiddens, enc_masks, dec_init_state, target_padded_chars)</a:t>
            </a:r>
            <a:endParaRPr lang="en-US" altLang="zh-CN" sz="2000" dirty="0">
              <a:cs typeface="+mn-ea"/>
              <a:sym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en-US" altLang="zh-CN" dirty="0">
                <a:sym typeface="+mn-ea"/>
              </a:rPr>
              <a:t>CS 224n: Assignment #5</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Character-based LSTM decoder for NMT</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6" name="图片 5"/>
          <p:cNvPicPr>
            <a:picLocks noChangeAspect="1"/>
          </p:cNvPicPr>
          <p:nvPr/>
        </p:nvPicPr>
        <p:blipFill>
          <a:blip r:embed="rId1"/>
          <a:stretch>
            <a:fillRect/>
          </a:stretch>
        </p:blipFill>
        <p:spPr>
          <a:xfrm>
            <a:off x="4042410" y="2100580"/>
            <a:ext cx="4107180" cy="43795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800" dirty="0">
                <a:sym typeface="+mn-ea"/>
              </a:rPr>
              <a:t>Assignment #5: </a:t>
            </a:r>
            <a:r>
              <a:rPr lang="zh-CN" altLang="en-US" sz="2800" dirty="0">
                <a:sym typeface="+mn-ea"/>
              </a:rPr>
              <a:t>Character-based LSTM decoder for NMT</a:t>
            </a:r>
            <a:endParaRPr lang="zh-CN" altLang="en-US" sz="2800" dirty="0">
              <a:sym typeface="+mn-ea"/>
            </a:endParaRPr>
          </a:p>
        </p:txBody>
      </p:sp>
      <p:sp>
        <p:nvSpPr>
          <p:cNvPr id="5" name="内容占位符 2"/>
          <p:cNvSpPr txBox="1"/>
          <p:nvPr/>
        </p:nvSpPr>
        <p:spPr>
          <a:xfrm>
            <a:off x="687705" y="1200785"/>
            <a:ext cx="11285220" cy="3971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(a) Write the __init__ function for the CharDecoder module in char_decoder.py.</a:t>
            </a:r>
            <a:endParaRPr lang="en-US" altLang="zh-CN" dirty="0">
              <a:cs typeface="+mn-ea"/>
              <a:sym typeface="+mn-lt"/>
            </a:endParaRPr>
          </a:p>
          <a:p>
            <a:pPr marL="0" algn="l">
              <a:buClrTx/>
              <a:buSzTx/>
              <a:buNone/>
            </a:pPr>
            <a:r>
              <a:rPr lang="en-US" altLang="zh-CN" sz="1600" dirty="0">
                <a:cs typeface="+mn-ea"/>
                <a:sym typeface="+mn-lt"/>
              </a:rPr>
              <a:t>"""</a:t>
            </a:r>
            <a:endParaRPr lang="en-US" altLang="zh-CN" sz="1600" dirty="0">
              <a:cs typeface="+mn-ea"/>
              <a:sym typeface="+mn-lt"/>
            </a:endParaRPr>
          </a:p>
          <a:p>
            <a:pPr marL="0" algn="l">
              <a:buClrTx/>
              <a:buSzTx/>
              <a:buNone/>
            </a:pPr>
            <a:r>
              <a:rPr lang="en-US" altLang="zh-CN" sz="1600" dirty="0">
                <a:cs typeface="+mn-ea"/>
                <a:sym typeface="+mn-lt"/>
              </a:rPr>
              <a:t>        @param hidden_size (int): Hidden size of the decoder LSTM</a:t>
            </a:r>
            <a:endParaRPr lang="en-US" altLang="zh-CN" sz="1600" dirty="0">
              <a:cs typeface="+mn-ea"/>
              <a:sym typeface="+mn-lt"/>
            </a:endParaRPr>
          </a:p>
          <a:p>
            <a:pPr marL="0" algn="l">
              <a:buClrTx/>
              <a:buSzTx/>
              <a:buNone/>
            </a:pPr>
            <a:r>
              <a:rPr lang="en-US" altLang="zh-CN" sz="1600" dirty="0">
                <a:cs typeface="+mn-ea"/>
                <a:sym typeface="+mn-lt"/>
              </a:rPr>
              <a:t>        @param char_embedding_size (int): dimensionality of character embeddings</a:t>
            </a:r>
            <a:endParaRPr lang="en-US" altLang="zh-CN" sz="1600" dirty="0">
              <a:cs typeface="+mn-ea"/>
              <a:sym typeface="+mn-lt"/>
            </a:endParaRPr>
          </a:p>
          <a:p>
            <a:pPr marL="0" algn="l">
              <a:buClrTx/>
              <a:buSzTx/>
              <a:buNone/>
            </a:pPr>
            <a:r>
              <a:rPr lang="en-US" altLang="zh-CN" sz="1600" dirty="0">
                <a:cs typeface="+mn-ea"/>
                <a:sym typeface="+mn-lt"/>
              </a:rPr>
              <a:t>        @param target_vocab (VocabEntry): vocabulary for the target language. See vocab.py for documentation.</a:t>
            </a:r>
            <a:endParaRPr lang="en-US" altLang="zh-CN" sz="1600" dirty="0">
              <a:cs typeface="+mn-ea"/>
              <a:sym typeface="+mn-lt"/>
            </a:endParaRPr>
          </a:p>
          <a:p>
            <a:pPr marL="0" algn="l">
              <a:buClrTx/>
              <a:buSzTx/>
              <a:buNone/>
            </a:pPr>
            <a:r>
              <a:rPr lang="en-US" altLang="zh-CN" sz="1600" dirty="0">
                <a:cs typeface="+mn-ea"/>
                <a:sym typeface="+mn-lt"/>
              </a:rPr>
              <a:t>"""</a:t>
            </a:r>
            <a:endParaRPr lang="en-US" altLang="zh-CN" sz="1600" dirty="0">
              <a:cs typeface="+mn-ea"/>
              <a:sym typeface="+mn-lt"/>
            </a:endParaRPr>
          </a:p>
          <a:p>
            <a:pPr marL="0" algn="l">
              <a:buClrTx/>
              <a:buSzTx/>
              <a:buNone/>
            </a:pPr>
            <a:r>
              <a:rPr lang="en-US" altLang="zh-CN" sz="1600" dirty="0">
                <a:cs typeface="+mn-ea"/>
                <a:sym typeface="+mn-lt"/>
              </a:rPr>
              <a:t>super(CharDecoder,self).__init__()</a:t>
            </a:r>
            <a:endParaRPr lang="en-US" altLang="zh-CN" sz="1600" dirty="0">
              <a:cs typeface="+mn-ea"/>
              <a:sym typeface="+mn-lt"/>
            </a:endParaRPr>
          </a:p>
          <a:p>
            <a:pPr marL="0" algn="l">
              <a:buClrTx/>
              <a:buSzTx/>
              <a:buNone/>
            </a:pPr>
            <a:r>
              <a:rPr lang="en-US" altLang="zh-CN" sz="1600" dirty="0">
                <a:cs typeface="+mn-ea"/>
                <a:sym typeface="+mn-lt"/>
              </a:rPr>
              <a:t>self.padding_idx = target_vocab.char2id['&lt;pad&gt;']</a:t>
            </a:r>
            <a:endParaRPr lang="en-US" altLang="zh-CN" sz="1600" dirty="0">
              <a:cs typeface="+mn-ea"/>
              <a:sym typeface="+mn-lt"/>
            </a:endParaRPr>
          </a:p>
          <a:p>
            <a:pPr marL="0" algn="l">
              <a:buClrTx/>
              <a:buSzTx/>
              <a:buNone/>
            </a:pPr>
            <a:r>
              <a:rPr lang="en-US" altLang="zh-CN" sz="1600" dirty="0">
                <a:cs typeface="+mn-ea"/>
                <a:sym typeface="+mn-lt"/>
              </a:rPr>
              <a:t>self.charDecoder = nn.LSTM(char_embedding_size,hidden_size)</a:t>
            </a:r>
            <a:endParaRPr lang="en-US" altLang="zh-CN" sz="1600" dirty="0">
              <a:cs typeface="+mn-ea"/>
              <a:sym typeface="+mn-lt"/>
            </a:endParaRPr>
          </a:p>
          <a:p>
            <a:pPr marL="0" algn="l">
              <a:buClrTx/>
              <a:buSzTx/>
              <a:buNone/>
            </a:pPr>
            <a:r>
              <a:rPr lang="en-US" altLang="zh-CN" sz="1600" dirty="0">
                <a:cs typeface="+mn-ea"/>
                <a:sym typeface="+mn-lt"/>
              </a:rPr>
              <a:t>self.char_output_projection = nn.Linear(hidden_size, len(target_vocab.char2id))</a:t>
            </a:r>
            <a:endParaRPr lang="en-US" altLang="zh-CN" sz="1600" dirty="0">
              <a:cs typeface="+mn-ea"/>
              <a:sym typeface="+mn-lt"/>
            </a:endParaRPr>
          </a:p>
          <a:p>
            <a:pPr marL="0" algn="l">
              <a:buClrTx/>
              <a:buSzTx/>
              <a:buNone/>
            </a:pPr>
            <a:r>
              <a:rPr lang="en-US" altLang="zh-CN" sz="1600" dirty="0">
                <a:cs typeface="+mn-ea"/>
                <a:sym typeface="+mn-lt"/>
              </a:rPr>
              <a:t>self.decoderCharEmb = nn.Embedding(len(target_vocab.char2id),char_embedding_size,padding_idx = self.padding_idx) </a:t>
            </a:r>
            <a:endParaRPr lang="en-US" altLang="zh-CN" sz="1600" dirty="0">
              <a:cs typeface="+mn-ea"/>
              <a:sym typeface="+mn-lt"/>
            </a:endParaRPr>
          </a:p>
          <a:p>
            <a:pPr marL="0" algn="l">
              <a:buClrTx/>
              <a:buSzTx/>
              <a:buNone/>
            </a:pPr>
            <a:r>
              <a:rPr lang="en-US" altLang="zh-CN" sz="1600" dirty="0">
                <a:cs typeface="+mn-ea"/>
                <a:sym typeface="+mn-lt"/>
              </a:rPr>
              <a:t>self.target_vocab = target_vocab</a:t>
            </a:r>
            <a:endParaRPr lang="en-US" altLang="zh-CN" sz="1600" dirty="0">
              <a:cs typeface="+mn-ea"/>
              <a:sym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800" dirty="0">
                <a:sym typeface="+mn-ea"/>
              </a:rPr>
              <a:t>Assignment #5: </a:t>
            </a:r>
            <a:r>
              <a:rPr lang="zh-CN" altLang="en-US" sz="2800" dirty="0">
                <a:sym typeface="+mn-ea"/>
              </a:rPr>
              <a:t>Character-based LSTM decoder for NMT</a:t>
            </a:r>
            <a:endParaRPr lang="zh-CN" altLang="en-US" sz="2800" dirty="0">
              <a:sym typeface="+mn-ea"/>
            </a:endParaRPr>
          </a:p>
        </p:txBody>
      </p:sp>
      <p:sp>
        <p:nvSpPr>
          <p:cNvPr id="5" name="内容占位符 2"/>
          <p:cNvSpPr txBox="1"/>
          <p:nvPr/>
        </p:nvSpPr>
        <p:spPr>
          <a:xfrm>
            <a:off x="687705" y="1200785"/>
            <a:ext cx="11285220" cy="3971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(b) Write the forward() function in char_decoder.py.</a:t>
            </a:r>
            <a:endParaRPr lang="en-US" altLang="zh-CN" dirty="0">
              <a:cs typeface="+mn-ea"/>
              <a:sym typeface="+mn-lt"/>
            </a:endParaRPr>
          </a:p>
          <a:p>
            <a:pPr marL="0" algn="l">
              <a:buClrTx/>
              <a:buSzTx/>
              <a:buNone/>
            </a:pPr>
            <a:r>
              <a:rPr lang="en-US" altLang="zh-CN" sz="1600" dirty="0">
                <a:cs typeface="+mn-ea"/>
                <a:sym typeface="+mn-lt"/>
              </a:rPr>
              <a:t> def forward(self, input, dec_hidden=None):</a:t>
            </a:r>
            <a:endParaRPr lang="en-US" altLang="zh-CN" sz="1600" dirty="0">
              <a:cs typeface="+mn-ea"/>
              <a:sym typeface="+mn-lt"/>
            </a:endParaRPr>
          </a:p>
          <a:p>
            <a:pPr marL="0" algn="l">
              <a:buClrTx/>
              <a:buSzTx/>
              <a:buNone/>
            </a:pPr>
            <a:r>
              <a:rPr lang="en-US" altLang="zh-CN" sz="1600" dirty="0">
                <a:cs typeface="+mn-ea"/>
                <a:sym typeface="+mn-lt"/>
              </a:rPr>
              <a:t>        """ Forward pass of character decoder.</a:t>
            </a:r>
            <a:endParaRPr lang="en-US" altLang="zh-CN" sz="1600" dirty="0">
              <a:cs typeface="+mn-ea"/>
              <a:sym typeface="+mn-lt"/>
            </a:endParaRPr>
          </a:p>
          <a:p>
            <a:pPr marL="0" algn="l">
              <a:buClrTx/>
              <a:buSzTx/>
              <a:buNone/>
            </a:pPr>
            <a:r>
              <a:rPr lang="en-US" altLang="zh-CN" sz="1600" dirty="0">
                <a:cs typeface="+mn-ea"/>
                <a:sym typeface="+mn-lt"/>
              </a:rPr>
              <a:t>        @param input: tensor of integers, shape (length, batch)</a:t>
            </a:r>
            <a:endParaRPr lang="en-US" altLang="zh-CN" sz="1600" dirty="0">
              <a:cs typeface="+mn-ea"/>
              <a:sym typeface="+mn-lt"/>
            </a:endParaRPr>
          </a:p>
          <a:p>
            <a:pPr marL="0" algn="l">
              <a:buClrTx/>
              <a:buSzTx/>
              <a:buNone/>
            </a:pPr>
            <a:r>
              <a:rPr lang="en-US" altLang="zh-CN" sz="1600" dirty="0">
                <a:cs typeface="+mn-ea"/>
                <a:sym typeface="+mn-lt"/>
              </a:rPr>
              <a:t>        @param dec_hidden: internal state of the LSTM before reading the input characters. A tuple of two tensors of shape (1, batch, hidden_size)</a:t>
            </a:r>
            <a:endParaRPr lang="en-US" altLang="zh-CN" sz="1600" dirty="0">
              <a:cs typeface="+mn-ea"/>
              <a:sym typeface="+mn-lt"/>
            </a:endParaRPr>
          </a:p>
          <a:p>
            <a:pPr marL="0" algn="l">
              <a:buClrTx/>
              <a:buSzTx/>
              <a:buNone/>
            </a:pPr>
            <a:r>
              <a:rPr lang="en-US" altLang="zh-CN" sz="1600" dirty="0">
                <a:cs typeface="+mn-ea"/>
                <a:sym typeface="+mn-lt"/>
              </a:rPr>
              <a:t>        @returns scores: called s_t in the PDF, shape (length, batch, self.vocab_size)</a:t>
            </a:r>
            <a:endParaRPr lang="en-US" altLang="zh-CN" sz="1600" dirty="0">
              <a:cs typeface="+mn-ea"/>
              <a:sym typeface="+mn-lt"/>
            </a:endParaRPr>
          </a:p>
          <a:p>
            <a:pPr marL="0" algn="l">
              <a:buClrTx/>
              <a:buSzTx/>
              <a:buNone/>
            </a:pPr>
            <a:r>
              <a:rPr lang="en-US" altLang="zh-CN" sz="1600" dirty="0">
                <a:cs typeface="+mn-ea"/>
                <a:sym typeface="+mn-lt"/>
              </a:rPr>
              <a:t>        @returns dec_hidden: internal state of the LSTM after reading the input characters. A tuple of two tensors of shape (1, batch, hidden_size)</a:t>
            </a:r>
            <a:endParaRPr lang="en-US" altLang="zh-CN" sz="1600" dirty="0">
              <a:cs typeface="+mn-ea"/>
              <a:sym typeface="+mn-lt"/>
            </a:endParaRPr>
          </a:p>
          <a:p>
            <a:pPr marL="0" algn="l">
              <a:buClrTx/>
              <a:buSzTx/>
              <a:buNone/>
            </a:pPr>
            <a:r>
              <a:rPr lang="en-US" altLang="zh-CN" sz="1600" dirty="0">
                <a:cs typeface="+mn-ea"/>
                <a:sym typeface="+mn-lt"/>
              </a:rPr>
              <a:t>        """</a:t>
            </a:r>
            <a:endParaRPr lang="en-US" altLang="zh-CN" sz="1600" dirty="0">
              <a:cs typeface="+mn-ea"/>
              <a:sym typeface="+mn-lt"/>
            </a:endParaRPr>
          </a:p>
          <a:p>
            <a:pPr marL="0" algn="l">
              <a:buClrTx/>
              <a:buSzTx/>
              <a:buNone/>
            </a:pPr>
            <a:r>
              <a:rPr lang="en-US" altLang="zh-CN" sz="1600" dirty="0">
                <a:cs typeface="+mn-ea"/>
                <a:sym typeface="+mn-lt"/>
              </a:rPr>
              <a:t>        </a:t>
            </a:r>
            <a:r>
              <a:rPr lang="en-US" altLang="zh-CN" sz="1600" dirty="0">
                <a:solidFill>
                  <a:srgbClr val="FF0000"/>
                </a:solidFill>
                <a:cs typeface="+mn-ea"/>
                <a:sym typeface="+mn-lt"/>
              </a:rPr>
              <a:t>X = self.decoderCharEmb(input) </a:t>
            </a:r>
            <a:endParaRPr lang="en-US" altLang="zh-CN" sz="1600" dirty="0">
              <a:solidFill>
                <a:srgbClr val="FF0000"/>
              </a:solidFill>
              <a:cs typeface="+mn-ea"/>
              <a:sym typeface="+mn-lt"/>
            </a:endParaRPr>
          </a:p>
          <a:p>
            <a:pPr marL="0" algn="l">
              <a:buClrTx/>
              <a:buSzTx/>
              <a:buNone/>
            </a:pPr>
            <a:r>
              <a:rPr lang="en-US" altLang="zh-CN" sz="1600" dirty="0">
                <a:solidFill>
                  <a:srgbClr val="FF0000"/>
                </a:solidFill>
                <a:cs typeface="+mn-ea"/>
                <a:sym typeface="+mn-lt"/>
              </a:rPr>
              <a:t>        hidden_states,dec_hidden = self.charDecoder(X,dec_hidden) </a:t>
            </a:r>
            <a:endParaRPr lang="en-US" altLang="zh-CN" sz="1600" dirty="0">
              <a:solidFill>
                <a:srgbClr val="FF0000"/>
              </a:solidFill>
              <a:cs typeface="+mn-ea"/>
              <a:sym typeface="+mn-lt"/>
            </a:endParaRPr>
          </a:p>
          <a:p>
            <a:pPr marL="0" algn="l">
              <a:buClrTx/>
              <a:buSzTx/>
              <a:buNone/>
            </a:pPr>
            <a:r>
              <a:rPr lang="en-US" altLang="zh-CN" sz="1600" dirty="0">
                <a:solidFill>
                  <a:srgbClr val="FF0000"/>
                </a:solidFill>
                <a:cs typeface="+mn-ea"/>
                <a:sym typeface="+mn-lt"/>
              </a:rPr>
              <a:t>        scores = self.char_output_projection(hidden_states) </a:t>
            </a:r>
            <a:endParaRPr lang="en-US" altLang="zh-CN" sz="1600" dirty="0">
              <a:solidFill>
                <a:srgbClr val="FF0000"/>
              </a:solidFill>
              <a:cs typeface="+mn-ea"/>
              <a:sym typeface="+mn-lt"/>
            </a:endParaRPr>
          </a:p>
          <a:p>
            <a:pPr marL="0" algn="l">
              <a:buClrTx/>
              <a:buSzTx/>
              <a:buNone/>
            </a:pPr>
            <a:r>
              <a:rPr lang="en-US" altLang="zh-CN" sz="1600" dirty="0">
                <a:solidFill>
                  <a:srgbClr val="FF0000"/>
                </a:solidFill>
                <a:cs typeface="+mn-ea"/>
                <a:sym typeface="+mn-lt"/>
              </a:rPr>
              <a:t>        return scores,dec_hidden</a:t>
            </a:r>
            <a:endParaRPr lang="en-US" altLang="zh-CN" sz="1600" dirty="0">
              <a:solidFill>
                <a:srgbClr val="FF0000"/>
              </a:solidFill>
              <a:cs typeface="+mn-ea"/>
              <a:sym typeface="+mn-lt"/>
            </a:endParaRPr>
          </a:p>
          <a:p>
            <a:pPr marL="0" algn="l">
              <a:buClrTx/>
              <a:buSzTx/>
              <a:buNone/>
            </a:pPr>
            <a:endParaRPr lang="en-US" altLang="zh-CN" sz="1600" dirty="0">
              <a:solidFill>
                <a:srgbClr val="FF0000"/>
              </a:solidFill>
              <a:cs typeface="+mn-ea"/>
              <a:sym typeface="+mn-lt"/>
            </a:endParaRPr>
          </a:p>
        </p:txBody>
      </p:sp>
      <p:pic>
        <p:nvPicPr>
          <p:cNvPr id="6" name="图片 5"/>
          <p:cNvPicPr>
            <a:picLocks noChangeAspect="1"/>
          </p:cNvPicPr>
          <p:nvPr/>
        </p:nvPicPr>
        <p:blipFill>
          <a:blip r:embed="rId1"/>
          <a:stretch>
            <a:fillRect/>
          </a:stretch>
        </p:blipFill>
        <p:spPr>
          <a:xfrm>
            <a:off x="5713730" y="4201795"/>
            <a:ext cx="6180455" cy="579120"/>
          </a:xfrm>
          <a:prstGeom prst="rect">
            <a:avLst/>
          </a:prstGeom>
        </p:spPr>
      </p:pic>
      <p:pic>
        <p:nvPicPr>
          <p:cNvPr id="7" name="图片 6"/>
          <p:cNvPicPr>
            <a:picLocks noChangeAspect="1"/>
          </p:cNvPicPr>
          <p:nvPr/>
        </p:nvPicPr>
        <p:blipFill>
          <a:blip r:embed="rId2"/>
          <a:stretch>
            <a:fillRect/>
          </a:stretch>
        </p:blipFill>
        <p:spPr>
          <a:xfrm>
            <a:off x="5713730" y="5792470"/>
            <a:ext cx="3430905" cy="60388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800" dirty="0">
                <a:sym typeface="+mn-ea"/>
              </a:rPr>
              <a:t>Assignment #5: </a:t>
            </a:r>
            <a:r>
              <a:rPr lang="zh-CN" altLang="en-US" sz="2800" dirty="0">
                <a:sym typeface="+mn-ea"/>
              </a:rPr>
              <a:t>Character-based LSTM decoder for NMT</a:t>
            </a:r>
            <a:endParaRPr lang="zh-CN" altLang="en-US" sz="2800" dirty="0">
              <a:sym typeface="+mn-ea"/>
            </a:endParaRPr>
          </a:p>
        </p:txBody>
      </p:sp>
      <p:sp>
        <p:nvSpPr>
          <p:cNvPr id="5" name="内容占位符 2"/>
          <p:cNvSpPr txBox="1"/>
          <p:nvPr/>
        </p:nvSpPr>
        <p:spPr>
          <a:xfrm>
            <a:off x="687705" y="1200785"/>
            <a:ext cx="11285220" cy="3971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(c) Write the train_forward() function in char_decoder.py. This function computes loss</a:t>
            </a:r>
            <a:r>
              <a:rPr lang="en-US" altLang="zh-CN" baseline="-25000" dirty="0">
                <a:cs typeface="+mn-ea"/>
                <a:sym typeface="+mn-lt"/>
              </a:rPr>
              <a:t>char_dec</a:t>
            </a:r>
            <a:r>
              <a:rPr lang="en-US" altLang="zh-CN" dirty="0">
                <a:cs typeface="+mn-ea"/>
                <a:sym typeface="+mn-lt"/>
              </a:rPr>
              <a:t> summed across the whole batch.</a:t>
            </a:r>
            <a:endParaRPr lang="en-US" altLang="zh-CN" dirty="0">
              <a:cs typeface="+mn-ea"/>
              <a:sym typeface="+mn-lt"/>
            </a:endParaRPr>
          </a:p>
          <a:p>
            <a:pPr marL="0" algn="l">
              <a:buClrTx/>
              <a:buSzTx/>
              <a:buNone/>
            </a:pPr>
            <a:r>
              <a:rPr lang="en-US" altLang="zh-CN" sz="1600" dirty="0">
                <a:cs typeface="+mn-ea"/>
                <a:sym typeface="+mn-lt"/>
              </a:rPr>
              <a:t> def train_forward(self, char_sequence, dec_hidden=None):</a:t>
            </a:r>
            <a:endParaRPr lang="en-US" altLang="zh-CN" sz="1600" dirty="0">
              <a:cs typeface="+mn-ea"/>
              <a:sym typeface="+mn-lt"/>
            </a:endParaRPr>
          </a:p>
          <a:p>
            <a:pPr marL="0" algn="l">
              <a:buClrTx/>
              <a:buSzTx/>
              <a:buNone/>
            </a:pPr>
            <a:r>
              <a:rPr lang="en-US" altLang="zh-CN" sz="1600" dirty="0">
                <a:cs typeface="+mn-ea"/>
                <a:sym typeface="+mn-lt"/>
              </a:rPr>
              <a:t>        """ Forward computation during training.</a:t>
            </a:r>
            <a:endParaRPr lang="en-US" altLang="zh-CN" sz="1600" dirty="0">
              <a:cs typeface="+mn-ea"/>
              <a:sym typeface="+mn-lt"/>
            </a:endParaRPr>
          </a:p>
          <a:p>
            <a:pPr marL="0" algn="l">
              <a:buClrTx/>
              <a:buSzTx/>
              <a:buNone/>
            </a:pPr>
            <a:r>
              <a:rPr lang="en-US" altLang="zh-CN" sz="1600" dirty="0">
                <a:cs typeface="+mn-ea"/>
                <a:sym typeface="+mn-lt"/>
              </a:rPr>
              <a:t>        @param char_sequence: tensor of integers, shape (length, batch). Note that "length" here and in forward() need not be the same.</a:t>
            </a:r>
            <a:endParaRPr lang="en-US" altLang="zh-CN" sz="1600" dirty="0">
              <a:cs typeface="+mn-ea"/>
              <a:sym typeface="+mn-lt"/>
            </a:endParaRPr>
          </a:p>
          <a:p>
            <a:pPr marL="0" algn="l">
              <a:buClrTx/>
              <a:buSzTx/>
              <a:buNone/>
            </a:pPr>
            <a:r>
              <a:rPr lang="en-US" altLang="zh-CN" sz="1600" dirty="0">
                <a:cs typeface="+mn-ea"/>
                <a:sym typeface="+mn-lt"/>
              </a:rPr>
              <a:t>        @param dec_hidden: initial internal state of the LSTM, obtained from the output of the word-level decoder. A tuple of two tensors of shape (1, batch, hidden_size)</a:t>
            </a:r>
            <a:endParaRPr lang="en-US" altLang="zh-CN" sz="1600" dirty="0">
              <a:cs typeface="+mn-ea"/>
              <a:sym typeface="+mn-lt"/>
            </a:endParaRPr>
          </a:p>
          <a:p>
            <a:pPr marL="0" algn="l">
              <a:buClrTx/>
              <a:buSzTx/>
              <a:buNone/>
            </a:pPr>
            <a:r>
              <a:rPr lang="en-US" altLang="zh-CN" sz="1600" dirty="0">
                <a:cs typeface="+mn-ea"/>
                <a:sym typeface="+mn-lt"/>
              </a:rPr>
              <a:t>        @returns The cross-entropy loss, computed as the *sum* of cross-entropy losses of all the words in the batch.</a:t>
            </a:r>
            <a:endParaRPr lang="en-US" altLang="zh-CN" sz="1600" dirty="0">
              <a:cs typeface="+mn-ea"/>
              <a:sym typeface="+mn-lt"/>
            </a:endParaRPr>
          </a:p>
          <a:p>
            <a:pPr marL="0" algn="l">
              <a:buClrTx/>
              <a:buSzTx/>
              <a:buNone/>
            </a:pPr>
            <a:r>
              <a:rPr lang="en-US" altLang="zh-CN" sz="1600" dirty="0">
                <a:cs typeface="+mn-ea"/>
                <a:sym typeface="+mn-lt"/>
              </a:rPr>
              <a:t>        """        </a:t>
            </a:r>
            <a:endParaRPr lang="en-US" altLang="zh-CN" sz="1600" dirty="0">
              <a:cs typeface="+mn-ea"/>
              <a:sym typeface="+mn-lt"/>
            </a:endParaRPr>
          </a:p>
          <a:p>
            <a:pPr marL="0" algn="l">
              <a:buClrTx/>
              <a:buSzTx/>
              <a:buNone/>
            </a:pPr>
            <a:r>
              <a:rPr lang="en-US" altLang="zh-CN" sz="1600" dirty="0">
                <a:cs typeface="+mn-ea"/>
                <a:sym typeface="+mn-lt"/>
              </a:rPr>
              <a:t>        </a:t>
            </a:r>
            <a:r>
              <a:rPr lang="en-US" altLang="zh-CN" sz="1600" dirty="0">
                <a:solidFill>
                  <a:srgbClr val="FF0000"/>
                </a:solidFill>
                <a:cs typeface="+mn-ea"/>
                <a:sym typeface="+mn-lt"/>
              </a:rPr>
              <a:t>scores,dec_hidden = self.forward(char_sequence[:-1],dec_hidden) </a:t>
            </a:r>
            <a:endParaRPr lang="en-US" altLang="zh-CN" sz="1600" dirty="0">
              <a:solidFill>
                <a:srgbClr val="FF0000"/>
              </a:solidFill>
              <a:cs typeface="+mn-ea"/>
              <a:sym typeface="+mn-lt"/>
            </a:endParaRPr>
          </a:p>
          <a:p>
            <a:pPr marL="0" algn="l">
              <a:buClrTx/>
              <a:buSzTx/>
              <a:buNone/>
            </a:pPr>
            <a:r>
              <a:rPr lang="en-US" altLang="zh-CN" sz="1600" dirty="0">
                <a:solidFill>
                  <a:srgbClr val="FF0000"/>
                </a:solidFill>
                <a:cs typeface="+mn-ea"/>
                <a:sym typeface="+mn-lt"/>
              </a:rPr>
              <a:t>        entroy = nn.CrossEntropyLoss(ignore_index = self.padding_idx,reduction = 'sum') </a:t>
            </a:r>
            <a:endParaRPr lang="en-US" altLang="zh-CN" sz="1600" dirty="0">
              <a:solidFill>
                <a:srgbClr val="FF0000"/>
              </a:solidFill>
              <a:cs typeface="+mn-ea"/>
              <a:sym typeface="+mn-lt"/>
            </a:endParaRPr>
          </a:p>
          <a:p>
            <a:pPr marL="0" algn="l">
              <a:buClrTx/>
              <a:buSzTx/>
              <a:buNone/>
            </a:pPr>
            <a:r>
              <a:rPr lang="en-US" altLang="zh-CN" sz="1600" dirty="0">
                <a:solidFill>
                  <a:srgbClr val="FF0000"/>
                </a:solidFill>
                <a:cs typeface="+mn-ea"/>
                <a:sym typeface="+mn-lt"/>
              </a:rPr>
              <a:t>        loss = entroy(scores.permute(1,2,0),char_sequence[1:].permute(1,0)) </a:t>
            </a:r>
            <a:endParaRPr lang="en-US" altLang="zh-CN" sz="1600" dirty="0">
              <a:solidFill>
                <a:srgbClr val="FF0000"/>
              </a:solidFill>
              <a:cs typeface="+mn-ea"/>
              <a:sym typeface="+mn-lt"/>
            </a:endParaRPr>
          </a:p>
          <a:p>
            <a:pPr marL="0" algn="l">
              <a:buClrTx/>
              <a:buSzTx/>
              <a:buNone/>
            </a:pPr>
            <a:r>
              <a:rPr lang="en-US" altLang="zh-CN" sz="1600" dirty="0">
                <a:solidFill>
                  <a:srgbClr val="FF0000"/>
                </a:solidFill>
                <a:cs typeface="+mn-ea"/>
                <a:sym typeface="+mn-lt"/>
              </a:rPr>
              <a:t>        return loss</a:t>
            </a:r>
            <a:endParaRPr lang="en-US" altLang="zh-CN" sz="1600" dirty="0">
              <a:solidFill>
                <a:srgbClr val="FF0000"/>
              </a:solidFill>
              <a:cs typeface="+mn-ea"/>
              <a:sym typeface="+mn-lt"/>
            </a:endParaRPr>
          </a:p>
        </p:txBody>
      </p:sp>
      <p:pic>
        <p:nvPicPr>
          <p:cNvPr id="8" name="图片 7"/>
          <p:cNvPicPr>
            <a:picLocks noChangeAspect="1"/>
          </p:cNvPicPr>
          <p:nvPr/>
        </p:nvPicPr>
        <p:blipFill>
          <a:blip r:embed="rId1"/>
          <a:stretch>
            <a:fillRect/>
          </a:stretch>
        </p:blipFill>
        <p:spPr>
          <a:xfrm>
            <a:off x="7607935" y="5432425"/>
            <a:ext cx="4260850" cy="8572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800" dirty="0">
                <a:sym typeface="+mn-ea"/>
              </a:rPr>
              <a:t>Assignment #5: </a:t>
            </a:r>
            <a:r>
              <a:rPr lang="zh-CN" altLang="en-US" sz="2800" dirty="0">
                <a:sym typeface="+mn-ea"/>
              </a:rPr>
              <a:t>Analyzing NMT Systems</a:t>
            </a:r>
            <a:endParaRPr lang="zh-CN" altLang="en-US" sz="2800" dirty="0">
              <a:sym typeface="+mn-ea"/>
            </a:endParaRPr>
          </a:p>
        </p:txBody>
      </p:sp>
      <p:sp>
        <p:nvSpPr>
          <p:cNvPr id="5" name="内容占位符 2"/>
          <p:cNvSpPr txBox="1"/>
          <p:nvPr/>
        </p:nvSpPr>
        <p:spPr>
          <a:xfrm>
            <a:off x="678815" y="1200785"/>
            <a:ext cx="11285220" cy="3971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endParaRPr lang="en-US" altLang="zh-CN" sz="1600" dirty="0">
              <a:cs typeface="+mn-ea"/>
              <a:sym typeface="+mn-lt"/>
            </a:endParaRPr>
          </a:p>
          <a:p>
            <a:pPr marL="0" algn="l">
              <a:buClrTx/>
              <a:buSzTx/>
              <a:buNone/>
            </a:pPr>
            <a:r>
              <a:rPr lang="en-US" altLang="zh-CN" sz="1600" dirty="0">
                <a:cs typeface="+mn-ea"/>
                <a:sym typeface="+mn-lt"/>
              </a:rPr>
              <a:t>A:</a:t>
            </a:r>
            <a:r>
              <a:rPr lang="zh-CN" altLang="en-US" sz="1600" dirty="0">
                <a:cs typeface="+mn-ea"/>
                <a:sym typeface="+mn-lt"/>
              </a:rPr>
              <a:t>只有</a:t>
            </a:r>
            <a:r>
              <a:rPr lang="en-US" altLang="zh-CN" sz="1600" dirty="0">
                <a:cs typeface="+mn-ea"/>
                <a:sym typeface="+mn-lt"/>
              </a:rPr>
              <a:t>traducir:5152</a:t>
            </a:r>
            <a:r>
              <a:rPr lang="zh-CN" altLang="en-US" sz="1600" dirty="0">
                <a:cs typeface="+mn-ea"/>
                <a:sym typeface="+mn-lt"/>
              </a:rPr>
              <a:t>和</a:t>
            </a:r>
            <a:r>
              <a:rPr lang="en-US" altLang="zh-CN" sz="1600" dirty="0">
                <a:cs typeface="+mn-ea"/>
                <a:sym typeface="+mn-lt"/>
              </a:rPr>
              <a:t>traduce:8764</a:t>
            </a:r>
            <a:r>
              <a:rPr lang="zh-CN" altLang="en-US" sz="1600" dirty="0">
                <a:cs typeface="+mn-ea"/>
                <a:sym typeface="+mn-lt"/>
              </a:rPr>
              <a:t>存在。</a:t>
            </a:r>
            <a:endParaRPr lang="zh-CN" altLang="en-US" sz="1600" dirty="0">
              <a:cs typeface="+mn-ea"/>
              <a:sym typeface="+mn-lt"/>
            </a:endParaRPr>
          </a:p>
          <a:p>
            <a:pPr marL="0" algn="l">
              <a:buClrTx/>
              <a:buSzTx/>
              <a:buNone/>
            </a:pPr>
            <a:r>
              <a:rPr lang="zh-CN" altLang="en-US" sz="1600" dirty="0">
                <a:cs typeface="+mn-ea"/>
                <a:sym typeface="+mn-lt"/>
              </a:rPr>
              <a:t>因此</a:t>
            </a:r>
            <a:r>
              <a:rPr lang="en-US" altLang="zh-CN" sz="1600" dirty="0">
                <a:cs typeface="+mn-ea"/>
                <a:sym typeface="+mn-lt"/>
              </a:rPr>
              <a:t>word-base</a:t>
            </a:r>
            <a:r>
              <a:rPr lang="zh-CN" altLang="en-US" sz="1600" dirty="0">
                <a:cs typeface="+mn-ea"/>
                <a:sym typeface="+mn-lt"/>
              </a:rPr>
              <a:t>时，只有它们才有对应的词向量，其他都是</a:t>
            </a:r>
            <a:r>
              <a:rPr lang="en-US" altLang="zh-CN" sz="1600" dirty="0">
                <a:cs typeface="+mn-ea"/>
                <a:sym typeface="+mn-lt"/>
              </a:rPr>
              <a:t>&lt;UNK&gt;</a:t>
            </a:r>
            <a:r>
              <a:rPr lang="zh-CN" altLang="en-US" sz="1600" dirty="0">
                <a:cs typeface="+mn-ea"/>
                <a:sym typeface="+mn-lt"/>
              </a:rPr>
              <a:t>进行嵌入，训练会有偏差。</a:t>
            </a:r>
            <a:r>
              <a:rPr lang="en-US" altLang="zh-CN" sz="1600" dirty="0">
                <a:cs typeface="+mn-ea"/>
                <a:sym typeface="+mn-lt"/>
              </a:rPr>
              <a:t>character-base</a:t>
            </a:r>
            <a:r>
              <a:rPr lang="zh-CN" altLang="en-US" sz="1600" dirty="0">
                <a:cs typeface="+mn-ea"/>
                <a:sym typeface="+mn-lt"/>
              </a:rPr>
              <a:t>没有</a:t>
            </a:r>
            <a:r>
              <a:rPr lang="en-US" altLang="zh-CN" sz="1600" dirty="0">
                <a:cs typeface="+mn-ea"/>
                <a:sym typeface="+mn-lt"/>
              </a:rPr>
              <a:t>OOV</a:t>
            </a:r>
            <a:r>
              <a:rPr lang="zh-CN" altLang="en-US" sz="1600" dirty="0">
                <a:cs typeface="+mn-ea"/>
                <a:sym typeface="+mn-lt"/>
              </a:rPr>
              <a:t>问题，可以得到每个词的嵌入。它们的前几个字符大多是相似的。因此</a:t>
            </a:r>
            <a:r>
              <a:rPr lang="en-US" altLang="zh-CN" sz="1600" dirty="0">
                <a:cs typeface="+mn-ea"/>
                <a:sym typeface="+mn-lt"/>
              </a:rPr>
              <a:t>CNN</a:t>
            </a:r>
            <a:r>
              <a:rPr lang="zh-CN" altLang="en-US" sz="1600" dirty="0">
                <a:cs typeface="+mn-ea"/>
                <a:sym typeface="+mn-lt"/>
              </a:rPr>
              <a:t>的</a:t>
            </a:r>
            <a:r>
              <a:rPr lang="en-US" altLang="zh-CN" sz="1600" dirty="0">
                <a:cs typeface="+mn-ea"/>
                <a:sym typeface="+mn-lt"/>
              </a:rPr>
              <a:t>filter</a:t>
            </a:r>
            <a:r>
              <a:rPr lang="zh-CN" altLang="en-US" sz="1600" dirty="0">
                <a:cs typeface="+mn-ea"/>
                <a:sym typeface="+mn-lt"/>
              </a:rPr>
              <a:t>会学习到这几个字符具有相似的意思，后面几个不同的字符表示不同的形式。</a:t>
            </a:r>
            <a:endParaRPr lang="zh-CN" altLang="en-US" sz="1600" dirty="0">
              <a:cs typeface="+mn-ea"/>
              <a:sym typeface="+mn-lt"/>
            </a:endParaRPr>
          </a:p>
        </p:txBody>
      </p:sp>
      <p:pic>
        <p:nvPicPr>
          <p:cNvPr id="6" name="图片 5"/>
          <p:cNvPicPr>
            <a:picLocks noChangeAspect="1"/>
          </p:cNvPicPr>
          <p:nvPr/>
        </p:nvPicPr>
        <p:blipFill>
          <a:blip r:embed="rId1"/>
          <a:stretch>
            <a:fillRect/>
          </a:stretch>
        </p:blipFill>
        <p:spPr>
          <a:xfrm>
            <a:off x="1736725" y="941070"/>
            <a:ext cx="8719185" cy="38830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a:xfrm>
            <a:off x="888365" y="98425"/>
            <a:ext cx="11229340" cy="481965"/>
          </a:xfrm>
        </p:spPr>
        <p:txBody>
          <a:bodyPr/>
          <a:lstStyle/>
          <a:p>
            <a:r>
              <a:rPr lang="en-US" altLang="zh-CN" sz="2800" dirty="0">
                <a:sym typeface="+mn-ea"/>
              </a:rPr>
              <a:t>Assignment #5: </a:t>
            </a:r>
            <a:r>
              <a:rPr lang="en-US" altLang="zh-CN" sz="2800" dirty="0">
                <a:sym typeface="+mn-ea"/>
              </a:rPr>
              <a:t> </a:t>
            </a:r>
            <a:r>
              <a:rPr lang="zh-CN" altLang="en-US" sz="2800" dirty="0">
                <a:sym typeface="+mn-ea"/>
              </a:rPr>
              <a:t>Analyzing NMT Systems</a:t>
            </a:r>
            <a:endParaRPr lang="zh-CN" altLang="en-US" sz="2800" dirty="0">
              <a:sym typeface="+mn-ea"/>
            </a:endParaRPr>
          </a:p>
        </p:txBody>
      </p:sp>
      <p:sp>
        <p:nvSpPr>
          <p:cNvPr id="5" name="内容占位符 2"/>
          <p:cNvSpPr txBox="1"/>
          <p:nvPr/>
        </p:nvSpPr>
        <p:spPr>
          <a:xfrm>
            <a:off x="687705" y="1200785"/>
            <a:ext cx="11285220" cy="3971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cs typeface="+mn-ea"/>
                <a:sym typeface="+mn-lt"/>
              </a:rPr>
              <a:t>(b) i) ii)</a:t>
            </a:r>
            <a:r>
              <a:rPr lang="zh-CN" altLang="en-US" dirty="0">
                <a:cs typeface="+mn-ea"/>
                <a:sym typeface="+mn-lt"/>
              </a:rPr>
              <a:t>使用https://projector.tensorflow.org/，可视化地比较</a:t>
            </a:r>
            <a:r>
              <a:rPr lang="en-US" altLang="zh-CN" dirty="0">
                <a:cs typeface="+mn-ea"/>
                <a:sym typeface="+mn-lt"/>
              </a:rPr>
              <a:t>Word2Vec</a:t>
            </a:r>
            <a:r>
              <a:rPr lang="zh-CN" altLang="en-US" dirty="0">
                <a:cs typeface="+mn-ea"/>
                <a:sym typeface="+mn-lt"/>
              </a:rPr>
              <a:t>和该</a:t>
            </a:r>
            <a:r>
              <a:rPr lang="en-US" altLang="zh-CN" dirty="0">
                <a:cs typeface="+mn-ea"/>
                <a:sym typeface="+mn-lt"/>
              </a:rPr>
              <a:t>NMT</a:t>
            </a:r>
            <a:r>
              <a:rPr lang="zh-CN" altLang="en-US" dirty="0">
                <a:cs typeface="+mn-ea"/>
                <a:sym typeface="+mn-lt"/>
              </a:rPr>
              <a:t>训练出的词向量</a:t>
            </a:r>
            <a:endParaRPr lang="zh-CN" altLang="en-US" dirty="0">
              <a:cs typeface="+mn-ea"/>
              <a:sym typeface="+mn-lt"/>
            </a:endParaRPr>
          </a:p>
          <a:p>
            <a:r>
              <a:rPr lang="en-US" altLang="zh-CN" sz="2800" dirty="0">
                <a:cs typeface="+mn-ea"/>
                <a:sym typeface="+mn-lt"/>
              </a:rPr>
              <a:t>iii)Briefly describe what kind of similarity is modeled by Word2Vec. Briefly describe what kind of similarity is modeled by the CharCNN. Explain in detail how the differences in the methodology of Word2Vec and a CharCNN explain the differences you have found.</a:t>
            </a:r>
            <a:endParaRPr lang="en-US" altLang="zh-CN" sz="2800" dirty="0">
              <a:cs typeface="+mn-ea"/>
              <a:sym typeface="+mn-lt"/>
            </a:endParaRPr>
          </a:p>
          <a:p>
            <a:endParaRPr lang="en-US" altLang="zh-CN" sz="2800" dirty="0">
              <a:cs typeface="+mn-ea"/>
              <a:sym typeface="+mn-lt"/>
            </a:endParaRPr>
          </a:p>
          <a:p>
            <a:r>
              <a:rPr lang="en-US" altLang="zh-CN" sz="2800" dirty="0">
                <a:cs typeface="+mn-ea"/>
                <a:sym typeface="+mn-lt"/>
              </a:rPr>
              <a:t>A</a:t>
            </a:r>
            <a:r>
              <a:rPr lang="zh-CN" altLang="en-US" sz="2800" dirty="0">
                <a:cs typeface="+mn-ea"/>
                <a:sym typeface="+mn-lt"/>
              </a:rPr>
              <a:t>：</a:t>
            </a:r>
            <a:r>
              <a:rPr lang="en-US" altLang="zh-CN" sz="2800" dirty="0">
                <a:cs typeface="+mn-ea"/>
                <a:sym typeface="+mn-lt"/>
              </a:rPr>
              <a:t>Word2Vec</a:t>
            </a:r>
            <a:r>
              <a:rPr lang="zh-CN" altLang="en-US" sz="2800" dirty="0">
                <a:cs typeface="+mn-ea"/>
                <a:sym typeface="+mn-lt"/>
              </a:rPr>
              <a:t>对词义相似性建模；</a:t>
            </a:r>
            <a:r>
              <a:rPr lang="en-US" altLang="zh-CN" sz="2800" dirty="0">
                <a:cs typeface="+mn-ea"/>
                <a:sym typeface="+mn-lt"/>
              </a:rPr>
              <a:t>CharCNN</a:t>
            </a:r>
            <a:r>
              <a:rPr lang="zh-CN" altLang="en-US" sz="2800" dirty="0">
                <a:cs typeface="+mn-ea"/>
                <a:sym typeface="+mn-lt"/>
              </a:rPr>
              <a:t>对词形相似性建模</a:t>
            </a:r>
            <a:endParaRPr lang="zh-CN" altLang="en-US" sz="2800" dirty="0">
              <a:cs typeface="+mn-ea"/>
              <a:sym typeface="+mn-lt"/>
            </a:endParaRPr>
          </a:p>
          <a:p>
            <a:pPr marL="0" indent="0">
              <a:buNone/>
            </a:pPr>
            <a:r>
              <a:rPr lang="en-US" altLang="zh-CN" sz="2800" dirty="0">
                <a:cs typeface="+mn-ea"/>
                <a:sym typeface="+mn-lt"/>
              </a:rPr>
              <a:t>Explain</a:t>
            </a:r>
            <a:r>
              <a:rPr lang="zh-CN" altLang="en-US" sz="2800" dirty="0">
                <a:cs typeface="+mn-ea"/>
                <a:sym typeface="+mn-lt"/>
              </a:rPr>
              <a:t>：</a:t>
            </a:r>
            <a:r>
              <a:rPr lang="en-US" altLang="zh-CN" sz="2800" dirty="0">
                <a:cs typeface="+mn-ea"/>
                <a:sym typeface="+mn-lt"/>
              </a:rPr>
              <a:t>Word2Vec</a:t>
            </a:r>
            <a:r>
              <a:rPr lang="zh-CN" altLang="en-US" sz="2800" dirty="0">
                <a:cs typeface="+mn-ea"/>
                <a:sym typeface="+mn-lt"/>
              </a:rPr>
              <a:t>关注语义，认为语义相似的词具有相似的上下文；而</a:t>
            </a:r>
            <a:r>
              <a:rPr lang="en-US" altLang="zh-CN" sz="2800" dirty="0">
                <a:cs typeface="+mn-ea"/>
                <a:sym typeface="+mn-lt"/>
              </a:rPr>
              <a:t>CharCNN</a:t>
            </a:r>
            <a:r>
              <a:rPr lang="zh-CN" altLang="en-US" sz="2800" dirty="0">
                <a:cs typeface="+mn-ea"/>
                <a:sym typeface="+mn-lt"/>
              </a:rPr>
              <a:t>通过基于</a:t>
            </a:r>
            <a:r>
              <a:rPr lang="en-US" altLang="zh-CN" sz="2800" dirty="0">
                <a:cs typeface="+mn-ea"/>
                <a:sym typeface="+mn-lt"/>
              </a:rPr>
              <a:t>window</a:t>
            </a:r>
            <a:r>
              <a:rPr lang="zh-CN" altLang="en-US" sz="2800" dirty="0">
                <a:cs typeface="+mn-ea"/>
                <a:sym typeface="+mn-lt"/>
              </a:rPr>
              <a:t>的特征提取建模，因此结构上相似的单词在特征空间里距离更近。</a:t>
            </a:r>
            <a:endParaRPr lang="en-US" altLang="zh-CN" sz="2800"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输入层</a:t>
            </a:r>
            <a:endParaRPr lang="zh-CN" altLang="en-US"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独热编码或每个词在词表中的位置下标</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词向量层</a:t>
            </a:r>
            <a:endParaRPr lang="zh-CN" altLang="en-US" dirty="0">
              <a:latin typeface="微软雅黑" panose="020B0503020204020204" pitchFamily="34" charset="-122"/>
              <a:ea typeface="微软雅黑" panose="020B0503020204020204" pitchFamily="34" charset="-122"/>
              <a:sym typeface="+mn-ea"/>
            </a:endParaRPr>
          </a:p>
          <a:p>
            <a:pPr lvl="2"/>
            <a:r>
              <a:rPr lang="en-US" altLang="zh-CN" dirty="0">
                <a:latin typeface="微软雅黑" panose="020B0503020204020204" pitchFamily="34" charset="-122"/>
                <a:ea typeface="微软雅黑" panose="020B0503020204020204" pitchFamily="34" charset="-122"/>
                <a:sym typeface="+mn-ea"/>
              </a:rPr>
              <a:t>Look-up table</a:t>
            </a:r>
            <a:endParaRPr lang="en-US" altLang="zh-CN" dirty="0">
              <a:latin typeface="微软雅黑" panose="020B0503020204020204" pitchFamily="34" charset="-122"/>
              <a:ea typeface="微软雅黑" panose="020B0503020204020204" pitchFamily="34" charset="-122"/>
              <a:sym typeface="+mn-ea"/>
            </a:endParaRPr>
          </a:p>
          <a:p>
            <a:pPr lvl="2"/>
            <a:endParaRPr lang="en-US" altLang="zh-CN" dirty="0">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隐含层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1143000" lvl="2" indent="-228600">
              <a:buFont typeface="Wingdings" panose="05000000000000000000" charset="0"/>
              <a:buChar char="p"/>
            </a:pPr>
            <a:r>
              <a:rPr lang="zh-CN" altLang="en-US" sz="2000" dirty="0">
                <a:solidFill>
                  <a:schemeClr val="tx1"/>
                </a:solidFill>
                <a:latin typeface="微软雅黑" panose="020B0503020204020204" pitchFamily="34" charset="-122"/>
                <a:ea typeface="微软雅黑" panose="020B0503020204020204" pitchFamily="34" charset="-122"/>
                <a:sym typeface="+mn-ea"/>
              </a:rPr>
              <a:t> </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1"/>
            <a:endParaRPr lang="en-US" altLang="zh-CN" dirty="0"/>
          </a:p>
          <a:p>
            <a:pPr lvl="1"/>
            <a:r>
              <a:rPr lang="zh-CN" altLang="en-US" dirty="0"/>
              <a:t>输出层</a:t>
            </a:r>
            <a:endParaRPr lang="zh-CN" altLang="en-US" dirty="0"/>
          </a:p>
          <a:p>
            <a:pPr lvl="2"/>
            <a:r>
              <a:rPr lang="zh-CN" altLang="en-US" sz="2000" dirty="0"/>
              <a:t>对</a:t>
            </a:r>
            <a:r>
              <a:rPr lang="en-US" altLang="zh-CN" sz="2000" dirty="0"/>
              <a:t>h</a:t>
            </a:r>
            <a:r>
              <a:rPr lang="zh-CN" altLang="en-US" sz="2000" dirty="0"/>
              <a:t>进行线性变换，利用</a:t>
            </a:r>
            <a:r>
              <a:rPr lang="en-US" altLang="zh-CN" sz="2000" dirty="0"/>
              <a:t>Softmax</a:t>
            </a:r>
            <a:r>
              <a:rPr lang="zh-CN" altLang="en-US" sz="2000" dirty="0"/>
              <a:t>函数进行归一化</a:t>
            </a:r>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3808095" y="2936240"/>
            <a:ext cx="3185160" cy="414020"/>
          </a:xfrm>
          <a:prstGeom prst="rect">
            <a:avLst/>
          </a:prstGeom>
        </p:spPr>
      </p:pic>
      <p:pic>
        <p:nvPicPr>
          <p:cNvPr id="6" name="图片 5"/>
          <p:cNvPicPr>
            <a:picLocks noChangeAspect="1"/>
          </p:cNvPicPr>
          <p:nvPr/>
        </p:nvPicPr>
        <p:blipFill>
          <a:blip r:embed="rId2"/>
          <a:stretch>
            <a:fillRect/>
          </a:stretch>
        </p:blipFill>
        <p:spPr>
          <a:xfrm>
            <a:off x="2037080" y="4054475"/>
            <a:ext cx="2830195" cy="530860"/>
          </a:xfrm>
          <a:prstGeom prst="rect">
            <a:avLst/>
          </a:prstGeom>
        </p:spPr>
      </p:pic>
      <p:pic>
        <p:nvPicPr>
          <p:cNvPr id="8" name="图片 7"/>
          <p:cNvPicPr>
            <a:picLocks noChangeAspect="1"/>
          </p:cNvPicPr>
          <p:nvPr/>
        </p:nvPicPr>
        <p:blipFill>
          <a:blip r:embed="rId3"/>
          <a:stretch>
            <a:fillRect/>
          </a:stretch>
        </p:blipFill>
        <p:spPr>
          <a:xfrm>
            <a:off x="7503795" y="5073650"/>
            <a:ext cx="3202305" cy="4927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7922" y="2766218"/>
            <a:ext cx="10515600" cy="1325563"/>
          </a:xfrm>
        </p:spPr>
        <p:txBody>
          <a:bodyPr/>
          <a:lstStyle/>
          <a:p>
            <a:r>
              <a:rPr lang="zh-CN" altLang="en-US" sz="4800" dirty="0">
                <a:latin typeface="+mn-lt"/>
                <a:ea typeface="+mn-ea"/>
                <a:cs typeface="+mn-ea"/>
                <a:sym typeface="+mn-lt"/>
              </a:rPr>
              <a:t>谢谢！</a:t>
            </a:r>
            <a:endParaRPr lang="zh-CN" altLang="en-US" sz="4800" dirty="0">
              <a:latin typeface="+mn-lt"/>
              <a:ea typeface="+mn-ea"/>
              <a:cs typeface="+mn-ea"/>
              <a:sym typeface="+mn-lt"/>
            </a:endParaRPr>
          </a:p>
        </p:txBody>
      </p:sp>
      <p:sp>
        <p:nvSpPr>
          <p:cNvPr id="11" name="矩形 10"/>
          <p:cNvSpPr/>
          <p:nvPr/>
        </p:nvSpPr>
        <p:spPr>
          <a:xfrm>
            <a:off x="-1038688" y="3216886"/>
            <a:ext cx="4497517" cy="3780859"/>
          </a:xfrm>
          <a:prstGeom prst="rect">
            <a:avLst/>
          </a:prstGeom>
          <a:blipFill dpi="0" rotWithShape="1">
            <a:blip r:embed="rId1">
              <a:alphaModFix amt="45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前馈神经网络语言模型</a:t>
            </a:r>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自由参数</a:t>
            </a:r>
            <a:endParaRPr lang="zh-CN" altLang="en-US" dirty="0">
              <a:latin typeface="微软雅黑" panose="020B0503020204020204" pitchFamily="34" charset="-122"/>
              <a:ea typeface="微软雅黑" panose="020B0503020204020204" pitchFamily="34" charset="-122"/>
              <a:sym typeface="+mn-ea"/>
            </a:endParaRPr>
          </a:p>
          <a:p>
            <a:pPr lvl="1"/>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参数数量</a:t>
            </a:r>
            <a:endParaRPr lang="zh-CN" altLang="en-US"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V</a:t>
            </a:r>
            <a:r>
              <a:rPr lang="zh-CN" altLang="en-US" sz="2000" dirty="0">
                <a:latin typeface="微软雅黑" panose="020B0503020204020204" pitchFamily="34" charset="-122"/>
                <a:ea typeface="微软雅黑" panose="020B0503020204020204" pitchFamily="34" charset="-122"/>
                <a:sym typeface="+mn-ea"/>
              </a:rPr>
              <a:t>：词表</a:t>
            </a:r>
            <a:endParaRPr lang="zh-CN" altLang="en-US" sz="2000"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d</a:t>
            </a:r>
            <a:r>
              <a:rPr lang="zh-CN" altLang="en-US" sz="2000" dirty="0">
                <a:latin typeface="微软雅黑" panose="020B0503020204020204" pitchFamily="34" charset="-122"/>
                <a:ea typeface="微软雅黑" panose="020B0503020204020204" pitchFamily="34" charset="-122"/>
                <a:sym typeface="+mn-ea"/>
              </a:rPr>
              <a:t>：词向量维度</a:t>
            </a:r>
            <a:endParaRPr lang="zh-CN" altLang="en-US" sz="2000"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m</a:t>
            </a:r>
            <a:r>
              <a:rPr lang="zh-CN" altLang="en-US" sz="2000" dirty="0">
                <a:latin typeface="微软雅黑" panose="020B0503020204020204" pitchFamily="34" charset="-122"/>
                <a:ea typeface="微软雅黑" panose="020B0503020204020204" pitchFamily="34" charset="-122"/>
                <a:sym typeface="+mn-ea"/>
              </a:rPr>
              <a:t>：隐藏层维度</a:t>
            </a:r>
            <a:endParaRPr lang="zh-CN" altLang="en-US" sz="2000" dirty="0">
              <a:latin typeface="微软雅黑" panose="020B0503020204020204" pitchFamily="34" charset="-122"/>
              <a:ea typeface="微软雅黑" panose="020B0503020204020204" pitchFamily="34" charset="-122"/>
              <a:sym typeface="+mn-ea"/>
            </a:endParaRPr>
          </a:p>
          <a:p>
            <a:pPr lvl="2"/>
            <a:r>
              <a:rPr lang="en-US" altLang="zh-CN" sz="2000" dirty="0">
                <a:latin typeface="微软雅黑" panose="020B0503020204020204" pitchFamily="34" charset="-122"/>
                <a:ea typeface="微软雅黑" panose="020B0503020204020204" pitchFamily="34" charset="-122"/>
                <a:sym typeface="+mn-ea"/>
              </a:rPr>
              <a:t>n</a:t>
            </a:r>
            <a:r>
              <a:rPr lang="zh-CN" altLang="en-US" sz="2000" dirty="0">
                <a:latin typeface="微软雅黑" panose="020B0503020204020204" pitchFamily="34" charset="-122"/>
                <a:ea typeface="微软雅黑" panose="020B0503020204020204" pitchFamily="34" charset="-122"/>
                <a:sym typeface="+mn-ea"/>
              </a:rPr>
              <a:t>：马尔科夫假设中的</a:t>
            </a:r>
            <a:r>
              <a:rPr lang="en-US" altLang="zh-CN" sz="2000" dirty="0">
                <a:latin typeface="微软雅黑" panose="020B0503020204020204" pitchFamily="34" charset="-122"/>
                <a:ea typeface="微软雅黑" panose="020B0503020204020204" pitchFamily="34" charset="-122"/>
                <a:sym typeface="+mn-ea"/>
              </a:rPr>
              <a:t>n-1</a:t>
            </a:r>
            <a:r>
              <a:rPr lang="zh-CN" altLang="en-US" sz="2000" dirty="0">
                <a:latin typeface="微软雅黑" panose="020B0503020204020204" pitchFamily="34" charset="-122"/>
                <a:ea typeface="微软雅黑" panose="020B0503020204020204" pitchFamily="34" charset="-122"/>
                <a:sym typeface="+mn-ea"/>
              </a:rPr>
              <a:t>个词</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训练完成后，矩阵</a:t>
            </a:r>
            <a:r>
              <a:rPr lang="en-US" altLang="zh-CN" dirty="0">
                <a:solidFill>
                  <a:schemeClr val="tx1"/>
                </a:solidFill>
                <a:latin typeface="微软雅黑" panose="020B0503020204020204" pitchFamily="34" charset="-122"/>
                <a:ea typeface="微软雅黑" panose="020B0503020204020204" pitchFamily="34" charset="-122"/>
                <a:sym typeface="+mn-ea"/>
              </a:rPr>
              <a:t>E</a:t>
            </a:r>
            <a:r>
              <a:rPr lang="zh-CN" altLang="en-US" dirty="0">
                <a:solidFill>
                  <a:schemeClr val="tx1"/>
                </a:solidFill>
                <a:latin typeface="微软雅黑" panose="020B0503020204020204" pitchFamily="34" charset="-122"/>
                <a:ea typeface="微软雅黑" panose="020B0503020204020204" pitchFamily="34" charset="-122"/>
                <a:sym typeface="+mn-ea"/>
              </a:rPr>
              <a:t>为预训练得到的静态词向量</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5" name="图片 4"/>
          <p:cNvPicPr>
            <a:picLocks noChangeAspect="1"/>
          </p:cNvPicPr>
          <p:nvPr/>
        </p:nvPicPr>
        <p:blipFill>
          <a:blip r:embed="rId1"/>
          <a:stretch>
            <a:fillRect/>
          </a:stretch>
        </p:blipFill>
        <p:spPr>
          <a:xfrm>
            <a:off x="2917190" y="2514600"/>
            <a:ext cx="2924810" cy="448310"/>
          </a:xfrm>
          <a:prstGeom prst="rect">
            <a:avLst/>
          </a:prstGeom>
        </p:spPr>
      </p:pic>
      <p:pic>
        <p:nvPicPr>
          <p:cNvPr id="6" name="图片 5"/>
          <p:cNvPicPr>
            <a:picLocks noChangeAspect="1"/>
          </p:cNvPicPr>
          <p:nvPr/>
        </p:nvPicPr>
        <p:blipFill>
          <a:blip r:embed="rId2"/>
          <a:stretch>
            <a:fillRect/>
          </a:stretch>
        </p:blipFill>
        <p:spPr>
          <a:xfrm>
            <a:off x="2917190" y="3345180"/>
            <a:ext cx="3455670" cy="352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endParaRPr lang="zh-CN" altLang="en-US" b="1" dirty="0">
              <a:solidFill>
                <a:schemeClr val="tx1"/>
              </a:solidFill>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循环神经网络语言模型</a:t>
            </a:r>
            <a:endParaRPr lang="zh-CN" altLang="en-US" dirty="0">
              <a:latin typeface="微软雅黑" panose="020B0503020204020204" pitchFamily="34" charset="-122"/>
              <a:ea typeface="微软雅黑" panose="020B0503020204020204" pitchFamily="34" charset="-122"/>
              <a:sym typeface="+mn-ea"/>
            </a:endParaRPr>
          </a:p>
          <a:p>
            <a:pPr marL="0" indent="0">
              <a:buNone/>
            </a:pPr>
            <a:r>
              <a:rPr lang="en-US" altLang="zh-CN" dirty="0">
                <a:noFill/>
              </a:rPr>
              <a:t>−1) = P(wt|wt−n+1:t−1)</a:t>
            </a:r>
            <a:endParaRPr lang="en-US" altLang="zh-CN" dirty="0">
              <a:noFill/>
            </a:endParaRPr>
          </a:p>
          <a:p>
            <a:pPr lvl="1"/>
            <a:r>
              <a:rPr lang="zh-CN" altLang="en-US" sz="2400" dirty="0"/>
              <a:t>他</a:t>
            </a:r>
            <a:r>
              <a:rPr lang="en-US" altLang="zh-CN" sz="2400" dirty="0"/>
              <a:t>  </a:t>
            </a:r>
            <a:r>
              <a:rPr lang="zh-CN" altLang="en-US" sz="2400" dirty="0"/>
              <a:t>喜欢</a:t>
            </a:r>
            <a:r>
              <a:rPr lang="en-US" altLang="zh-CN" sz="2400" dirty="0"/>
              <a:t>  </a:t>
            </a:r>
            <a:r>
              <a:rPr lang="zh-CN" altLang="en-US" sz="2400" dirty="0">
                <a:solidFill>
                  <a:srgbClr val="FF0000"/>
                </a:solidFill>
              </a:rPr>
              <a:t>吃</a:t>
            </a:r>
            <a:r>
              <a:rPr lang="en-US" altLang="zh-CN" sz="2400" dirty="0"/>
              <a:t>  </a:t>
            </a:r>
            <a:r>
              <a:rPr lang="zh-CN" altLang="en-US" sz="2400" b="1" dirty="0"/>
              <a:t>苹果</a:t>
            </a:r>
            <a:endParaRPr lang="zh-CN" altLang="en-US" sz="2400" dirty="0"/>
          </a:p>
          <a:p>
            <a:pPr lvl="1"/>
            <a:endParaRPr lang="zh-CN" altLang="en-US" sz="2400" dirty="0"/>
          </a:p>
          <a:p>
            <a:pPr lvl="1"/>
            <a:r>
              <a:rPr lang="zh-CN" altLang="en-US" sz="2400" dirty="0"/>
              <a:t>他</a:t>
            </a:r>
            <a:r>
              <a:rPr lang="en-US" altLang="zh-CN" sz="2400" dirty="0"/>
              <a:t>  </a:t>
            </a:r>
            <a:r>
              <a:rPr lang="zh-CN" altLang="en-US" sz="2400" dirty="0">
                <a:solidFill>
                  <a:srgbClr val="FF0000"/>
                </a:solidFill>
              </a:rPr>
              <a:t>感冒</a:t>
            </a:r>
            <a:r>
              <a:rPr lang="en-US" altLang="zh-CN" sz="2400" dirty="0"/>
              <a:t>  </a:t>
            </a:r>
            <a:r>
              <a:rPr lang="zh-CN" altLang="en-US" sz="2400" dirty="0"/>
              <a:t>了</a:t>
            </a:r>
            <a:r>
              <a:rPr lang="en-US" altLang="zh-CN" sz="2400" dirty="0"/>
              <a:t>  </a:t>
            </a:r>
            <a:r>
              <a:rPr lang="zh-CN" altLang="en-US" sz="2400" dirty="0"/>
              <a:t>，</a:t>
            </a:r>
            <a:r>
              <a:rPr lang="en-US" altLang="zh-CN" sz="2400" dirty="0"/>
              <a:t>  </a:t>
            </a:r>
            <a:r>
              <a:rPr lang="zh-CN" altLang="en-US" sz="2400" dirty="0"/>
              <a:t>于是</a:t>
            </a:r>
            <a:r>
              <a:rPr lang="en-US" altLang="zh-CN" sz="2400" dirty="0"/>
              <a:t>  </a:t>
            </a:r>
            <a:r>
              <a:rPr lang="zh-CN" altLang="en-US" sz="2400" dirty="0"/>
              <a:t>下班</a:t>
            </a:r>
            <a:r>
              <a:rPr lang="en-US" altLang="zh-CN" sz="2400" dirty="0"/>
              <a:t>  </a:t>
            </a:r>
            <a:r>
              <a:rPr lang="zh-CN" altLang="en-US" sz="2400" dirty="0"/>
              <a:t>后</a:t>
            </a:r>
            <a:r>
              <a:rPr lang="en-US" altLang="zh-CN" sz="2400" dirty="0"/>
              <a:t>  </a:t>
            </a:r>
            <a:r>
              <a:rPr lang="zh-CN" altLang="en-US" sz="2400" dirty="0"/>
              <a:t>去</a:t>
            </a:r>
            <a:r>
              <a:rPr lang="en-US" altLang="zh-CN" sz="2400" dirty="0"/>
              <a:t>  </a:t>
            </a:r>
            <a:r>
              <a:rPr lang="zh-CN" altLang="en-US" sz="2400" b="1" dirty="0"/>
              <a:t>医院</a:t>
            </a:r>
            <a:endParaRPr lang="zh-CN" altLang="en-US" sz="2400" b="1" dirty="0"/>
          </a:p>
          <a:p>
            <a:pPr lvl="1"/>
            <a:endParaRPr lang="zh-CN" altLang="en-US" sz="2400" dirty="0"/>
          </a:p>
          <a:p>
            <a:pPr lvl="1"/>
            <a:r>
              <a:rPr lang="zh-CN" altLang="en-US" sz="2400" dirty="0"/>
              <a:t>输入层、词向量层、隐含层、输出层</a:t>
            </a:r>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6" name="图片 5"/>
          <p:cNvPicPr>
            <a:picLocks noChangeAspect="1"/>
          </p:cNvPicPr>
          <p:nvPr/>
        </p:nvPicPr>
        <p:blipFill>
          <a:blip r:embed="rId1"/>
          <a:stretch>
            <a:fillRect/>
          </a:stretch>
        </p:blipFill>
        <p:spPr>
          <a:xfrm>
            <a:off x="6965315" y="2336165"/>
            <a:ext cx="5179060" cy="27012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5F8B262-510B-45FB-9F68-19347AFD565E}" type="slidenum">
              <a:rPr lang="zh-CN" altLang="en-US" smtClean="0"/>
            </a:fld>
            <a:endParaRPr lang="zh-CN" altLang="en-US" dirty="0"/>
          </a:p>
        </p:txBody>
      </p:sp>
      <p:sp>
        <p:nvSpPr>
          <p:cNvPr id="3" name="页脚占位符 2"/>
          <p:cNvSpPr>
            <a:spLocks noGrp="1"/>
          </p:cNvSpPr>
          <p:nvPr>
            <p:ph type="ftr" sz="quarter" idx="11"/>
          </p:nvPr>
        </p:nvSpPr>
        <p:spPr/>
        <p:txBody>
          <a:bodyPr/>
          <a:lstStyle/>
          <a:p>
            <a:r>
              <a:rPr lang="en-US" altLang="zh-CN" b="1">
                <a:solidFill>
                  <a:srgbClr val="F8F8F8">
                    <a:alpha val="80000"/>
                  </a:srgbClr>
                </a:solidFill>
                <a:latin typeface="Arial" panose="020B0604020202020204" pitchFamily="34" charset="0"/>
                <a:cs typeface="Arial" panose="020B0604020202020204" pitchFamily="34" charset="0"/>
              </a:rPr>
              <a:t>HARBIN INSTITUTE </a:t>
            </a:r>
            <a:r>
              <a:rPr lang="en-US" altLang="zh-CN" sz="1100" b="1">
                <a:solidFill>
                  <a:srgbClr val="F8F8F8">
                    <a:alpha val="80000"/>
                  </a:srgbClr>
                </a:solidFill>
                <a:latin typeface="Arial" panose="020B0604020202020204" pitchFamily="34" charset="0"/>
                <a:cs typeface="Arial" panose="020B0604020202020204" pitchFamily="34" charset="0"/>
              </a:rPr>
              <a:t>OF</a:t>
            </a:r>
            <a:r>
              <a:rPr lang="en-US" altLang="zh-CN" b="1">
                <a:solidFill>
                  <a:srgbClr val="F8F8F8">
                    <a:alpha val="80000"/>
                  </a:srgbClr>
                </a:solidFill>
                <a:latin typeface="Arial" panose="020B0604020202020204" pitchFamily="34" charset="0"/>
                <a:cs typeface="Arial" panose="020B0604020202020204" pitchFamily="34" charset="0"/>
              </a:rPr>
              <a:t> TECHNOLOGY</a:t>
            </a:r>
            <a:endParaRPr lang="zh-CN" altLang="en-US" b="1">
              <a:solidFill>
                <a:srgbClr val="F8F8F8">
                  <a:alpha val="80000"/>
                </a:srgbClr>
              </a:solidFill>
              <a:latin typeface="Arial" panose="020B0604020202020204" pitchFamily="34" charset="0"/>
              <a:cs typeface="Arial" panose="020B0604020202020204" pitchFamily="34" charset="0"/>
            </a:endParaRPr>
          </a:p>
          <a:p>
            <a:endParaRPr lang="zh-CN" altLang="en-US" dirty="0"/>
          </a:p>
        </p:txBody>
      </p:sp>
      <p:sp>
        <p:nvSpPr>
          <p:cNvPr id="4" name="标题 3"/>
          <p:cNvSpPr>
            <a:spLocks noGrp="1"/>
          </p:cNvSpPr>
          <p:nvPr>
            <p:ph type="title"/>
          </p:nvPr>
        </p:nvSpPr>
        <p:spPr/>
        <p:txBody>
          <a:bodyPr/>
          <a:lstStyle/>
          <a:p>
            <a:r>
              <a:rPr lang="zh-CN" altLang="en-US" dirty="0">
                <a:sym typeface="+mn-ea"/>
              </a:rPr>
              <a:t>静态词向量预训练模型</a:t>
            </a:r>
            <a:endParaRPr lang="en-US" altLang="zh-CN" dirty="0"/>
          </a:p>
        </p:txBody>
      </p:sp>
      <p:sp>
        <p:nvSpPr>
          <p:cNvPr id="7" name="内容占位符 6"/>
          <p:cNvSpPr>
            <a:spLocks noGrp="1"/>
          </p:cNvSpPr>
          <p:nvPr>
            <p:ph sz="quarter" idx="1"/>
          </p:nvPr>
        </p:nvSpPr>
        <p:spPr>
          <a:xfrm>
            <a:off x="722630" y="1070610"/>
            <a:ext cx="10922000" cy="4495800"/>
          </a:xfrm>
        </p:spPr>
        <p:txBody>
          <a:bodyPr/>
          <a:lstStyle/>
          <a:p>
            <a:pPr marL="0" indent="0">
              <a:buNone/>
            </a:pPr>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输入层</a:t>
            </a:r>
            <a:endParaRPr lang="zh-CN" altLang="en-US" dirty="0">
              <a:latin typeface="微软雅黑" panose="020B0503020204020204" pitchFamily="34" charset="-122"/>
              <a:ea typeface="微软雅黑" panose="020B0503020204020204" pitchFamily="34" charset="-122"/>
              <a:sym typeface="+mn-ea"/>
            </a:endParaRPr>
          </a:p>
          <a:p>
            <a:pPr lvl="2"/>
            <a:r>
              <a:rPr lang="zh-CN" altLang="en-US" sz="2000" dirty="0">
                <a:latin typeface="微软雅黑" panose="020B0503020204020204" pitchFamily="34" charset="-122"/>
                <a:ea typeface="微软雅黑" panose="020B0503020204020204" pitchFamily="34" charset="-122"/>
                <a:sym typeface="+mn-ea"/>
              </a:rPr>
              <a:t>完整的历史词序列构成</a:t>
            </a:r>
            <a:endParaRPr lang="zh-CN" altLang="en-US" sz="2000" dirty="0">
              <a:latin typeface="微软雅黑" panose="020B0503020204020204" pitchFamily="34" charset="-122"/>
              <a:ea typeface="微软雅黑" panose="020B0503020204020204" pitchFamily="34" charset="-122"/>
              <a:sym typeface="+mn-ea"/>
            </a:endParaRPr>
          </a:p>
          <a:p>
            <a:pPr lvl="2"/>
            <a:endParaRPr lang="zh-CN" altLang="en-US" dirty="0">
              <a:latin typeface="微软雅黑" panose="020B0503020204020204" pitchFamily="34" charset="-122"/>
              <a:ea typeface="微软雅黑" panose="020B0503020204020204" pitchFamily="34" charset="-122"/>
              <a:sym typeface="+mn-ea"/>
            </a:endParaRPr>
          </a:p>
          <a:p>
            <a:pPr lvl="1"/>
            <a:r>
              <a:rPr lang="zh-CN" altLang="en-US" dirty="0">
                <a:latin typeface="微软雅黑" panose="020B0503020204020204" pitchFamily="34" charset="-122"/>
                <a:ea typeface="微软雅黑" panose="020B0503020204020204" pitchFamily="34" charset="-122"/>
                <a:sym typeface="+mn-ea"/>
              </a:rPr>
              <a:t>词向量层</a:t>
            </a:r>
            <a:endParaRPr lang="zh-CN" altLang="en-US" dirty="0">
              <a:latin typeface="微软雅黑" panose="020B0503020204020204" pitchFamily="34" charset="-122"/>
              <a:ea typeface="微软雅黑" panose="020B0503020204020204" pitchFamily="34" charset="-122"/>
              <a:sym typeface="+mn-ea"/>
            </a:endParaRPr>
          </a:p>
          <a:p>
            <a:pPr lvl="2"/>
            <a:r>
              <a:rPr lang="en-US" altLang="zh-CN" dirty="0">
                <a:latin typeface="微软雅黑" panose="020B0503020204020204" pitchFamily="34" charset="-122"/>
                <a:ea typeface="微软雅黑" panose="020B0503020204020204" pitchFamily="34" charset="-122"/>
                <a:sym typeface="+mn-ea"/>
              </a:rPr>
              <a:t>t</a:t>
            </a:r>
            <a:r>
              <a:rPr lang="zh-CN" altLang="en-US" dirty="0">
                <a:latin typeface="微软雅黑" panose="020B0503020204020204" pitchFamily="34" charset="-122"/>
                <a:ea typeface="微软雅黑" panose="020B0503020204020204" pitchFamily="34" charset="-122"/>
                <a:sym typeface="+mn-ea"/>
              </a:rPr>
              <a:t>时刻的输入由前一个词的词向量以及</a:t>
            </a:r>
            <a:r>
              <a:rPr lang="en-US" altLang="zh-CN" dirty="0">
                <a:latin typeface="微软雅黑" panose="020B0503020204020204" pitchFamily="34" charset="-122"/>
                <a:ea typeface="微软雅黑" panose="020B0503020204020204" pitchFamily="34" charset="-122"/>
                <a:sym typeface="+mn-ea"/>
              </a:rPr>
              <a:t>t-1</a:t>
            </a:r>
            <a:r>
              <a:rPr lang="zh-CN" altLang="en-US" dirty="0">
                <a:latin typeface="微软雅黑" panose="020B0503020204020204" pitchFamily="34" charset="-122"/>
                <a:ea typeface="微软雅黑" panose="020B0503020204020204" pitchFamily="34" charset="-122"/>
                <a:sym typeface="+mn-ea"/>
              </a:rPr>
              <a:t>时刻的隐含状态组成</a:t>
            </a:r>
            <a:endParaRPr lang="en-US" altLang="zh-CN" dirty="0">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marL="685800" lvl="1" indent="-228600">
              <a:buFont typeface="Wingdings" panose="05000000000000000000" charset="0"/>
              <a:buChar char="p"/>
            </a:pPr>
            <a:r>
              <a:rPr lang="zh-CN" altLang="en-US" dirty="0">
                <a:solidFill>
                  <a:schemeClr val="tx1"/>
                </a:solidFill>
                <a:latin typeface="微软雅黑" panose="020B0503020204020204" pitchFamily="34" charset="-122"/>
                <a:ea typeface="微软雅黑" panose="020B0503020204020204" pitchFamily="34" charset="-122"/>
                <a:sym typeface="+mn-ea"/>
              </a:rPr>
              <a:t>隐含层</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lvl="2"/>
            <a:r>
              <a:rPr lang="en-US" altLang="zh-CN" dirty="0"/>
              <a:t> </a:t>
            </a:r>
            <a:endParaRPr lang="en-US" altLang="zh-CN" dirty="0"/>
          </a:p>
          <a:p>
            <a:pPr lvl="2"/>
            <a:r>
              <a:rPr lang="zh-CN" altLang="en-US" dirty="0"/>
              <a:t>体现循环神经网络的递归特性</a:t>
            </a:r>
            <a:endParaRPr lang="en-US" altLang="zh-CN" dirty="0"/>
          </a:p>
          <a:p>
            <a:pPr lvl="2"/>
            <a:endParaRPr lang="en-US" altLang="zh-CN" dirty="0"/>
          </a:p>
          <a:p>
            <a:pPr lvl="1"/>
            <a:r>
              <a:rPr lang="zh-CN" altLang="en-US" dirty="0"/>
              <a:t>输出层</a:t>
            </a:r>
            <a:endParaRPr lang="zh-CN" altLang="en-US" dirty="0"/>
          </a:p>
          <a:p>
            <a:pPr lvl="2"/>
            <a:r>
              <a:rPr lang="en-US" altLang="zh-CN" dirty="0"/>
              <a:t> </a:t>
            </a:r>
            <a:endParaRPr lang="en-US" altLang="zh-CN" dirty="0"/>
          </a:p>
          <a:p>
            <a:endParaRPr lang="en-US" altLang="zh-CN" dirty="0"/>
          </a:p>
          <a:p>
            <a:pPr lvl="1"/>
            <a:endParaRPr lang="en-US" altLang="zh-CN" dirty="0"/>
          </a:p>
          <a:p>
            <a:pPr marL="1143000" lvl="2" indent="-228600">
              <a:buFont typeface="Wingdings" panose="05000000000000000000" charset="0"/>
              <a:buChar char="p"/>
            </a:pPr>
            <a:endParaRPr lang="en-US" altLang="zh-CN" dirty="0">
              <a:solidFill>
                <a:schemeClr val="tx1"/>
              </a:solidFill>
            </a:endParaRPr>
          </a:p>
          <a:p>
            <a:pPr marL="914400" lvl="2" indent="0">
              <a:buNone/>
            </a:pPr>
            <a:endParaRPr lang="zh-CN" altLang="en-US" baseline="30000" dirty="0"/>
          </a:p>
        </p:txBody>
      </p:sp>
      <p:pic>
        <p:nvPicPr>
          <p:cNvPr id="10" name="图片 9"/>
          <p:cNvPicPr>
            <a:picLocks noChangeAspect="1"/>
          </p:cNvPicPr>
          <p:nvPr/>
        </p:nvPicPr>
        <p:blipFill>
          <a:blip r:embed="rId1"/>
          <a:stretch>
            <a:fillRect/>
          </a:stretch>
        </p:blipFill>
        <p:spPr>
          <a:xfrm>
            <a:off x="4618990" y="1915160"/>
            <a:ext cx="633730" cy="316865"/>
          </a:xfrm>
          <a:prstGeom prst="rect">
            <a:avLst/>
          </a:prstGeom>
        </p:spPr>
      </p:pic>
      <p:pic>
        <p:nvPicPr>
          <p:cNvPr id="11" name="图片 10"/>
          <p:cNvPicPr>
            <a:picLocks noChangeAspect="1"/>
          </p:cNvPicPr>
          <p:nvPr/>
        </p:nvPicPr>
        <p:blipFill>
          <a:blip r:embed="rId2"/>
          <a:stretch>
            <a:fillRect/>
          </a:stretch>
        </p:blipFill>
        <p:spPr>
          <a:xfrm>
            <a:off x="8860155" y="2936875"/>
            <a:ext cx="1977390" cy="466725"/>
          </a:xfrm>
          <a:prstGeom prst="rect">
            <a:avLst/>
          </a:prstGeom>
        </p:spPr>
      </p:pic>
      <p:pic>
        <p:nvPicPr>
          <p:cNvPr id="12" name="图片 11"/>
          <p:cNvPicPr>
            <a:picLocks noChangeAspect="1"/>
          </p:cNvPicPr>
          <p:nvPr/>
        </p:nvPicPr>
        <p:blipFill>
          <a:blip r:embed="rId3"/>
          <a:stretch>
            <a:fillRect/>
          </a:stretch>
        </p:blipFill>
        <p:spPr>
          <a:xfrm>
            <a:off x="2183130" y="4058285"/>
            <a:ext cx="2225675" cy="394335"/>
          </a:xfrm>
          <a:prstGeom prst="rect">
            <a:avLst/>
          </a:prstGeom>
        </p:spPr>
      </p:pic>
      <p:pic>
        <p:nvPicPr>
          <p:cNvPr id="13" name="图片 12"/>
          <p:cNvPicPr>
            <a:picLocks noChangeAspect="1"/>
          </p:cNvPicPr>
          <p:nvPr/>
        </p:nvPicPr>
        <p:blipFill>
          <a:blip r:embed="rId4"/>
          <a:stretch>
            <a:fillRect/>
          </a:stretch>
        </p:blipFill>
        <p:spPr>
          <a:xfrm>
            <a:off x="5354320" y="4452620"/>
            <a:ext cx="3590290" cy="478790"/>
          </a:xfrm>
          <a:prstGeom prst="rect">
            <a:avLst/>
          </a:prstGeom>
        </p:spPr>
      </p:pic>
      <p:pic>
        <p:nvPicPr>
          <p:cNvPr id="14" name="图片 13"/>
          <p:cNvPicPr>
            <a:picLocks noChangeAspect="1"/>
          </p:cNvPicPr>
          <p:nvPr/>
        </p:nvPicPr>
        <p:blipFill>
          <a:blip r:embed="rId5"/>
          <a:stretch>
            <a:fillRect/>
          </a:stretch>
        </p:blipFill>
        <p:spPr>
          <a:xfrm>
            <a:off x="2183130" y="5566410"/>
            <a:ext cx="2319655" cy="34798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2784,&quot;width&quot;:4716}"/>
</p:tagLst>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4472C4"/>
      </a:accent1>
      <a:accent2>
        <a:srgbClr val="5B9BD5"/>
      </a:accent2>
      <a:accent3>
        <a:srgbClr val="A5A5A5"/>
      </a:accent3>
      <a:accent4>
        <a:srgbClr val="C00000"/>
      </a:accent4>
      <a:accent5>
        <a:srgbClr val="5B9BD5"/>
      </a:accent5>
      <a:accent6>
        <a:srgbClr val="70AD47"/>
      </a:accent6>
      <a:hlink>
        <a:srgbClr val="0563C1"/>
      </a:hlink>
      <a:folHlink>
        <a:srgbClr val="954F72"/>
      </a:folHlink>
    </a:clrScheme>
    <a:fontScheme name="hllm4cnv">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19003</Words>
  <Application>WPS 演示</Application>
  <PresentationFormat>宽屏</PresentationFormat>
  <Paragraphs>1098</Paragraphs>
  <Slides>60</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Arial</vt:lpstr>
      <vt:lpstr>宋体</vt:lpstr>
      <vt:lpstr>Wingdings</vt:lpstr>
      <vt:lpstr>微软雅黑</vt:lpstr>
      <vt:lpstr>Impact</vt:lpstr>
      <vt:lpstr>Wingdings</vt:lpstr>
      <vt:lpstr>Times New Roman</vt:lpstr>
      <vt:lpstr>冬青黑体简体中文 W3</vt:lpstr>
      <vt:lpstr>黑体</vt:lpstr>
      <vt:lpstr>Arial Unicode MS</vt:lpstr>
      <vt:lpstr>等线</vt:lpstr>
      <vt:lpstr>Cambria Math</vt:lpstr>
      <vt:lpstr>Office 主题​​</vt:lpstr>
      <vt:lpstr> NLP学习：第六期</vt:lpstr>
      <vt:lpstr>目录</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静态词向量预训练模型</vt:lpstr>
      <vt:lpstr>动态词向量预训练模型</vt:lpstr>
      <vt:lpstr>动态词向量预训练模型</vt:lpstr>
      <vt:lpstr>动态词向量预训练模型</vt:lpstr>
      <vt:lpstr>动态词向量预训练模型</vt:lpstr>
      <vt:lpstr>动态词向量预训练模型</vt:lpstr>
      <vt:lpstr>动态词向量预训练模型</vt:lpstr>
      <vt:lpstr>动态词向量预训练模型</vt:lpstr>
      <vt:lpstr>预训练语言模型</vt:lpstr>
      <vt:lpstr>预训练语言模型</vt:lpstr>
      <vt:lpstr>预训练语言模型</vt:lpstr>
      <vt:lpstr>预训练语言模型</vt:lpstr>
      <vt:lpstr>预训练语言模型</vt:lpstr>
      <vt:lpstr>预训练语言模型</vt:lpstr>
      <vt:lpstr>预训练语言模型</vt:lpstr>
      <vt:lpstr>预训练语言模型</vt:lpstr>
      <vt:lpstr>预训练语言模型</vt:lpstr>
      <vt:lpstr>预训练语言模型</vt:lpstr>
      <vt:lpstr>预训练语言模型</vt:lpstr>
      <vt:lpstr>预训练语言模型</vt:lpstr>
      <vt:lpstr>静态词向量预训练模型</vt:lpstr>
      <vt:lpstr>Motivation</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Assignment #5: Character-based convolutional encoder for NMT</vt:lpstr>
      <vt:lpstr>CS 224n: Assignment #5</vt:lpstr>
      <vt:lpstr>Assignment #5: Character-based convolutional encoder for NMT</vt:lpstr>
      <vt:lpstr>Assignment #5: Character-based LSTM decoder for NMT</vt:lpstr>
      <vt:lpstr>Assignment #5: Character-based LSTM decoder for NMT</vt:lpstr>
      <vt:lpstr>Assignment #5: Character-based LSTM decoder for NMT</vt:lpstr>
      <vt:lpstr>Assignment #5: Character-based LSTM decoder for NMT</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 QH</dc:creator>
  <cp:lastModifiedBy>小凤饼真好次☺️</cp:lastModifiedBy>
  <cp:revision>156</cp:revision>
  <dcterms:created xsi:type="dcterms:W3CDTF">2020-10-10T02:02:00Z</dcterms:created>
  <dcterms:modified xsi:type="dcterms:W3CDTF">2021-08-17T00:51:59Z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A3806212A71F43C38D882A5D5958F315</vt:lpwstr>
  </property>
  <property fmtid="{D5CDD505-2E9C-101B-9397-08002B2CF9AE}" pid="3" name="KSOProductBuildVer">
    <vt:lpwstr>2052-11.1.0.10495</vt:lpwstr>
  </property>
</Properties>
</file>